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41"/>
  </p:notesMasterIdLst>
  <p:sldIdLst>
    <p:sldId id="256" r:id="rId2"/>
    <p:sldId id="258" r:id="rId3"/>
    <p:sldId id="259" r:id="rId4"/>
    <p:sldId id="260" r:id="rId5"/>
    <p:sldId id="257" r:id="rId6"/>
    <p:sldId id="277" r:id="rId7"/>
    <p:sldId id="278" r:id="rId8"/>
    <p:sldId id="280" r:id="rId9"/>
    <p:sldId id="292" r:id="rId10"/>
    <p:sldId id="346" r:id="rId11"/>
    <p:sldId id="343" r:id="rId12"/>
    <p:sldId id="334" r:id="rId13"/>
    <p:sldId id="315" r:id="rId14"/>
    <p:sldId id="347" r:id="rId15"/>
    <p:sldId id="291" r:id="rId16"/>
    <p:sldId id="284" r:id="rId17"/>
    <p:sldId id="285" r:id="rId18"/>
    <p:sldId id="286" r:id="rId19"/>
    <p:sldId id="268" r:id="rId20"/>
    <p:sldId id="287" r:id="rId21"/>
    <p:sldId id="293" r:id="rId22"/>
    <p:sldId id="288" r:id="rId23"/>
    <p:sldId id="289" r:id="rId24"/>
    <p:sldId id="296" r:id="rId25"/>
    <p:sldId id="264" r:id="rId26"/>
    <p:sldId id="265" r:id="rId27"/>
    <p:sldId id="348" r:id="rId28"/>
    <p:sldId id="267" r:id="rId29"/>
    <p:sldId id="349" r:id="rId30"/>
    <p:sldId id="269" r:id="rId31"/>
    <p:sldId id="270" r:id="rId32"/>
    <p:sldId id="271" r:id="rId33"/>
    <p:sldId id="272" r:id="rId34"/>
    <p:sldId id="295" r:id="rId35"/>
    <p:sldId id="273" r:id="rId36"/>
    <p:sldId id="274" r:id="rId37"/>
    <p:sldId id="294" r:id="rId38"/>
    <p:sldId id="276" r:id="rId39"/>
    <p:sldId id="290"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C4B"/>
    <a:srgbClr val="FFC000"/>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0" autoAdjust="0"/>
    <p:restoredTop sz="83768" autoAdjust="0"/>
  </p:normalViewPr>
  <p:slideViewPr>
    <p:cSldViewPr>
      <p:cViewPr varScale="1">
        <p:scale>
          <a:sx n="68" d="100"/>
          <a:sy n="68" d="100"/>
        </p:scale>
        <p:origin x="1334" y="2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en-US" b="1" dirty="0"/>
            <a:t>1917</a:t>
          </a:r>
          <a:r>
            <a:rPr lang="en-US" dirty="0"/>
            <a:t>: Melvin Jones founded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en-US" b="1" dirty="0"/>
            <a:t>1920</a:t>
          </a:r>
          <a:r>
            <a:rPr lang="en-US" dirty="0"/>
            <a:t>: LCI becomes international with Canadian club.</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en-US" b="1" dirty="0"/>
            <a:t>1925</a:t>
          </a:r>
          <a:r>
            <a:rPr lang="en-US" dirty="0"/>
            <a:t>: Helen Keller challenged Lions to become “knights of the blind.”</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en-US" b="1" dirty="0"/>
            <a:t>1945</a:t>
          </a:r>
          <a:r>
            <a:rPr lang="en-US" dirty="0"/>
            <a:t>: LCI helped draft the United Nations Charter.</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en-US" b="1" dirty="0"/>
            <a:t>1957</a:t>
          </a:r>
          <a:r>
            <a:rPr lang="en-US" dirty="0"/>
            <a:t>: The Leo Club Program is created.</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en-US" b="1" dirty="0"/>
            <a:t>1968</a:t>
          </a:r>
          <a:r>
            <a:rPr lang="en-US" dirty="0"/>
            <a:t>: The Lions Clubs International Foundation is established.</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en-US" b="1" dirty="0"/>
            <a:t>1990</a:t>
          </a:r>
          <a:r>
            <a:rPr lang="en-US" dirty="0"/>
            <a:t>: </a:t>
          </a:r>
          <a:r>
            <a:rPr lang="en-US" dirty="0" err="1"/>
            <a:t>SightFirst</a:t>
          </a:r>
          <a:r>
            <a:rPr lang="en-US" dirty="0"/>
            <a:t> is launched.</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en-US" b="1" dirty="0"/>
            <a:t>Today</a:t>
          </a:r>
          <a:r>
            <a:rPr lang="en-US" dirty="0"/>
            <a:t>: </a:t>
          </a:r>
          <a:r>
            <a:rPr lang="en-US"/>
            <a:t>Our international network has grown to include more </a:t>
          </a:r>
          <a:r>
            <a:rPr lang="en-US" dirty="0"/>
            <a:t>than 200 countries and geographic areas.</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en-US" dirty="0"/>
            <a:t>1987: LCI became the first service club organization to admit women as members.</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D203DE52-4A6F-46D9-8A23-A6294228C21C}" type="presOf" srcId="{E7BE220B-25ED-4A6E-94C6-FEE65CD41173}" destId="{06BAF511-8871-489D-9236-38AB3958C669}" srcOrd="1"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1917</a:t>
          </a:r>
          <a:r>
            <a:rPr lang="en-US" sz="1600" kern="1200" dirty="0"/>
            <a:t>: Melvin Jones founded LCI.</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1920</a:t>
          </a:r>
          <a:r>
            <a:rPr lang="en-US" sz="1600" kern="1200" dirty="0"/>
            <a:t>: LCI becomes international with Canadian club.</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1925</a:t>
          </a:r>
          <a:r>
            <a:rPr lang="en-US" sz="1600" kern="1200" dirty="0"/>
            <a:t>: Helen Keller challenged Lions to become “knights of the blind.”</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1945</a:t>
          </a:r>
          <a:r>
            <a:rPr lang="en-US" sz="1600" kern="1200" dirty="0"/>
            <a:t>: LCI helped draft the United Nations Charter.</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1957</a:t>
          </a:r>
          <a:r>
            <a:rPr lang="en-US" sz="1600" kern="1200" dirty="0"/>
            <a:t>: The Leo Club Program is created.</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1968</a:t>
          </a:r>
          <a:r>
            <a:rPr lang="en-US" sz="1600" kern="1200" dirty="0"/>
            <a:t>: The Lions Clubs International Foundation is established.</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1987: LCI became the first service club organization to admit women as members.</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1990</a:t>
          </a:r>
          <a:r>
            <a:rPr lang="en-US" sz="1600" kern="1200" dirty="0"/>
            <a:t>: </a:t>
          </a:r>
          <a:r>
            <a:rPr lang="en-US" sz="1600" kern="1200" dirty="0" err="1"/>
            <a:t>SightFirst</a:t>
          </a:r>
          <a:r>
            <a:rPr lang="en-US" sz="1600" kern="1200" dirty="0"/>
            <a:t> is launched.</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Today</a:t>
          </a:r>
          <a:r>
            <a:rPr lang="en-US" sz="1600" kern="1200" dirty="0"/>
            <a:t>: </a:t>
          </a:r>
          <a:r>
            <a:rPr lang="en-US" sz="1600" kern="1200"/>
            <a:t>Our international network has grown to include more </a:t>
          </a:r>
          <a:r>
            <a:rPr lang="en-US" sz="1600" kern="1200" dirty="0"/>
            <a:t>than 200 countries and geographic areas.</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11/20/2025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AD84BD-B57F-44ED-B432-012949432F91}" type="slidenum">
              <a:rPr lang="en-US" smtClean="0"/>
              <a:pPr/>
              <a:t>10</a:t>
            </a:fld>
            <a:endParaRPr lang="en-US" dirty="0"/>
          </a:p>
        </p:txBody>
      </p:sp>
    </p:spTree>
    <p:extLst>
      <p:ext uri="{BB962C8B-B14F-4D97-AF65-F5344CB8AC3E}">
        <p14:creationId xmlns:p14="http://schemas.microsoft.com/office/powerpoint/2010/main" val="207407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The Stafford County Lions Club recycles pill bottles for use on medical missions. This is an example of a community need that was discovered through the local newspaper by Lion Sharon Gaylord.  She and Karen Taylor Wash process the pill bottles by removing labels, washing and packaging for shipment to Matthews 25. During the pandemic medical missions were suspended so the pill bottles were given to animal shelters for use by the veterinarians</a:t>
            </a:r>
          </a:p>
        </p:txBody>
      </p:sp>
      <p:sp>
        <p:nvSpPr>
          <p:cNvPr id="4" name="Slide Number Placeholder 3"/>
          <p:cNvSpPr>
            <a:spLocks noGrp="1"/>
          </p:cNvSpPr>
          <p:nvPr>
            <p:ph type="sldNum" sz="quarter" idx="5"/>
          </p:nvPr>
        </p:nvSpPr>
        <p:spPr/>
        <p:txBody>
          <a:bodyPr/>
          <a:lstStyle/>
          <a:p>
            <a:fld id="{C5AD84BD-B57F-44ED-B432-012949432F91}" type="slidenum">
              <a:rPr lang="en-US" smtClean="0"/>
              <a:pPr/>
              <a:t>11</a:t>
            </a:fld>
            <a:endParaRPr lang="en-US" dirty="0"/>
          </a:p>
        </p:txBody>
      </p:sp>
    </p:spTree>
    <p:extLst>
      <p:ext uri="{BB962C8B-B14F-4D97-AF65-F5344CB8AC3E}">
        <p14:creationId xmlns:p14="http://schemas.microsoft.com/office/powerpoint/2010/main" val="295532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Don’t be afraid to harness the power of our association to create large-scale projects. For example, the Fairfax Host Lions worked with neighboring clubs to raise $20K to purchase a vehicle for the foodbank to deliver food to clients during Covid-19. What a great idea that will keep the Lions in mind for years to come. This project was recognized by LCI with a Kindness Matters Service Award in 2021. </a:t>
            </a:r>
          </a:p>
          <a:p>
            <a:endParaRPr lang="en-US" dirty="0"/>
          </a:p>
        </p:txBody>
      </p:sp>
      <p:sp>
        <p:nvSpPr>
          <p:cNvPr id="4" name="Slide Number Placeholder 3"/>
          <p:cNvSpPr>
            <a:spLocks noGrp="1"/>
          </p:cNvSpPr>
          <p:nvPr>
            <p:ph type="sldNum" sz="quarter" idx="5"/>
          </p:nvPr>
        </p:nvSpPr>
        <p:spPr/>
        <p:txBody>
          <a:bodyPr/>
          <a:lstStyle/>
          <a:p>
            <a:fld id="{C5AD84BD-B57F-44ED-B432-012949432F91}" type="slidenum">
              <a:rPr lang="en-US" smtClean="0"/>
              <a:pPr/>
              <a:t>12</a:t>
            </a:fld>
            <a:endParaRPr lang="en-US" dirty="0"/>
          </a:p>
        </p:txBody>
      </p:sp>
    </p:spTree>
    <p:extLst>
      <p:ext uri="{BB962C8B-B14F-4D97-AF65-F5344CB8AC3E}">
        <p14:creationId xmlns:p14="http://schemas.microsoft.com/office/powerpoint/2010/main" val="406869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AD84BD-B57F-44ED-B432-012949432F91}" type="slidenum">
              <a:rPr lang="en-US" smtClean="0"/>
              <a:pPr/>
              <a:t>13</a:t>
            </a:fld>
            <a:endParaRPr lang="en-US" dirty="0"/>
          </a:p>
        </p:txBody>
      </p:sp>
    </p:spTree>
    <p:extLst>
      <p:ext uri="{BB962C8B-B14F-4D97-AF65-F5344CB8AC3E}">
        <p14:creationId xmlns:p14="http://schemas.microsoft.com/office/powerpoint/2010/main" val="417353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Tip: </a:t>
            </a:r>
            <a:r>
              <a:rPr lang="en-US" baseline="0" dirty="0"/>
              <a:t>Add any additional meeting information you feel is important.</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512B8-5FB7-711A-77B7-747084D8B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4A9DA-5E98-7F28-F410-D09D5308D0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7F464-5124-0672-B0FB-FDC81771BB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5A1092-AB4F-155D-BA98-8886E7942B6D}"/>
              </a:ext>
            </a:extLst>
          </p:cNvPr>
          <p:cNvSpPr>
            <a:spLocks noGrp="1"/>
          </p:cNvSpPr>
          <p:nvPr>
            <p:ph type="sldNum" sz="quarter" idx="5"/>
          </p:nvPr>
        </p:nvSpPr>
        <p:spPr/>
        <p:txBody>
          <a:bodyPr/>
          <a:lstStyle/>
          <a:p>
            <a:fld id="{AE8CB218-6248-4E90-A305-D08BD6F16074}" type="slidenum">
              <a:rPr lang="en-US" smtClean="0"/>
              <a:pPr/>
              <a:t>24</a:t>
            </a:fld>
            <a:endParaRPr lang="en-US"/>
          </a:p>
        </p:txBody>
      </p:sp>
    </p:spTree>
    <p:extLst>
      <p:ext uri="{BB962C8B-B14F-4D97-AF65-F5344CB8AC3E}">
        <p14:creationId xmlns:p14="http://schemas.microsoft.com/office/powerpoint/2010/main" val="477708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27</a:t>
            </a:fld>
            <a:endParaRPr lang="en-US"/>
          </a:p>
        </p:txBody>
      </p:sp>
    </p:spTree>
    <p:extLst>
      <p:ext uri="{BB962C8B-B14F-4D97-AF65-F5344CB8AC3E}">
        <p14:creationId xmlns:p14="http://schemas.microsoft.com/office/powerpoint/2010/main" val="374332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28</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32</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35</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a:t>
            </a:fld>
            <a:endParaRPr lang="en-US"/>
          </a:p>
        </p:txBody>
      </p:sp>
    </p:spTree>
    <p:extLst>
      <p:ext uri="{BB962C8B-B14F-4D97-AF65-F5344CB8AC3E}">
        <p14:creationId xmlns:p14="http://schemas.microsoft.com/office/powerpoint/2010/main" val="1777520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37</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Edit this slide as you see fit. Remove things that don’t apply to your club, or add things that are not currently</a:t>
            </a:r>
            <a:r>
              <a:rPr lang="en-US" baseline="0" dirty="0"/>
              <a:t> included.</a:t>
            </a:r>
            <a:endParaRPr lang="en-US"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0" dirty="0"/>
              <a:t>Add the </a:t>
            </a:r>
            <a:r>
              <a:rPr lang="en-US" b="0" baseline="0" dirty="0"/>
              <a:t>names of the current club officers. Add or remove bullet points if your club has different officers than those listed.</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Add additional information to this slide to show additional awards that are available through your club, district or multiple district.</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D7120-7E7A-7742-BF77-6C948FC228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tx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5ECAB27-A8B3-4EAB-2871-947C5A60C5C0}"/>
              </a:ext>
            </a:extLst>
          </p:cNvPr>
          <p:cNvSpPr>
            <a:spLocks noGrp="1"/>
          </p:cNvSpPr>
          <p:nvPr>
            <p:ph type="ftr" sz="quarter" idx="3"/>
          </p:nvPr>
        </p:nvSpPr>
        <p:spPr>
          <a:xfrm>
            <a:off x="2053358" y="6468093"/>
            <a:ext cx="5388036" cy="365125"/>
          </a:xfrm>
          <a:prstGeom prst="rect">
            <a:avLst/>
          </a:prstGeom>
        </p:spPr>
        <p:txBody>
          <a:bodyPr/>
          <a:lstStyle>
            <a:lvl1pPr algn="ctr">
              <a:defRPr sz="1600" b="1" cap="small" baseline="0">
                <a:solidFill>
                  <a:schemeClr val="tx1"/>
                </a:solidFill>
                <a:latin typeface="Arial" panose="020B0604020202020204" pitchFamily="34" charset="0"/>
                <a:cs typeface="Arial" panose="020B0604020202020204" pitchFamily="34" charset="0"/>
              </a:defRPr>
            </a:lvl1pPr>
          </a:lstStyle>
          <a:p>
            <a:r>
              <a:rPr lang="en-US" dirty="0"/>
              <a:t>2023-2024 District 24-L Club Officers Workshops</a:t>
            </a:r>
          </a:p>
        </p:txBody>
      </p:sp>
    </p:spTree>
    <p:extLst>
      <p:ext uri="{BB962C8B-B14F-4D97-AF65-F5344CB8AC3E}">
        <p14:creationId xmlns:p14="http://schemas.microsoft.com/office/powerpoint/2010/main" val="177653748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 id="2147483727" r:id="rId15"/>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people/Virginia-Lions-District-24-L/61577663016545/"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linkedin.com/groups/4525259/" TargetMode="External"/><Relationship Id="rId4" Type="http://schemas.openxmlformats.org/officeDocument/2006/relationships/hyperlink" Target="https://www.instagram.com/virgina_lions_24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lcicon.lionsclubs.or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www.lionsclubs.org/" TargetMode="External"/><Relationship Id="rId7"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dirty="0">
                <a:latin typeface="+mn-lt"/>
              </a:rPr>
              <a:t>New Member Orientation</a:t>
            </a:r>
            <a:endParaRPr lang="en-US" dirty="0">
              <a:latin typeface="+mn-lt"/>
            </a:endParaRPr>
          </a:p>
        </p:txBody>
      </p:sp>
      <p:sp>
        <p:nvSpPr>
          <p:cNvPr id="3" name="Subtitle 2"/>
          <p:cNvSpPr>
            <a:spLocks noGrp="1"/>
          </p:cNvSpPr>
          <p:nvPr>
            <p:ph type="subTitle" idx="1"/>
          </p:nvPr>
        </p:nvSpPr>
        <p:spPr>
          <a:xfrm>
            <a:off x="609600" y="1927225"/>
            <a:ext cx="7772400" cy="1182631"/>
          </a:xfrm>
        </p:spPr>
        <p:txBody>
          <a:bodyPr/>
          <a:lstStyle/>
          <a:p>
            <a:endParaRPr lang="en-US" dirty="0"/>
          </a:p>
          <a:p>
            <a:endParaRPr lang="en-US" dirty="0"/>
          </a:p>
          <a:p>
            <a:endParaRPr lang="en-US" dirty="0"/>
          </a:p>
          <a:p>
            <a:r>
              <a:rPr lang="en-US" dirty="0"/>
              <a:t>November 19, 2025 (Rev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34749-995F-4CA7-8DD8-DFAB471881D6}"/>
              </a:ext>
            </a:extLst>
          </p:cNvPr>
          <p:cNvSpPr>
            <a:spLocks noGrp="1"/>
          </p:cNvSpPr>
          <p:nvPr>
            <p:ph type="title"/>
          </p:nvPr>
        </p:nvSpPr>
        <p:spPr>
          <a:xfrm>
            <a:off x="228600" y="-23037"/>
            <a:ext cx="7924800" cy="685800"/>
          </a:xfrm>
        </p:spPr>
        <p:txBody>
          <a:bodyPr/>
          <a:lstStyle/>
          <a:p>
            <a:r>
              <a:rPr lang="en-US" dirty="0"/>
              <a:t>Service Project Ideas - </a:t>
            </a:r>
            <a:r>
              <a:rPr lang="en-US" sz="3200" dirty="0"/>
              <a:t>Vision Screening</a:t>
            </a:r>
            <a:endParaRPr lang="en-US" dirty="0"/>
          </a:p>
        </p:txBody>
      </p:sp>
      <p:pic>
        <p:nvPicPr>
          <p:cNvPr id="5" name="Picture 4" descr="A group of people sitting at tables&#10;&#10;Description automatically generated with low confidence">
            <a:extLst>
              <a:ext uri="{FF2B5EF4-FFF2-40B4-BE49-F238E27FC236}">
                <a16:creationId xmlns:a16="http://schemas.microsoft.com/office/drawing/2014/main" id="{62B013F2-C21E-3EB5-C01E-FB09D0DB3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588" y="2024215"/>
            <a:ext cx="3754212" cy="4000499"/>
          </a:xfrm>
          <a:prstGeom prst="rect">
            <a:avLst/>
          </a:prstGeom>
        </p:spPr>
      </p:pic>
      <p:pic>
        <p:nvPicPr>
          <p:cNvPr id="11" name="Picture 10" descr="A picture containing person, indoor, floor, wall&#10;&#10;Description automatically generated">
            <a:extLst>
              <a:ext uri="{FF2B5EF4-FFF2-40B4-BE49-F238E27FC236}">
                <a16:creationId xmlns:a16="http://schemas.microsoft.com/office/drawing/2014/main" id="{0BCF13E8-413B-DCCB-B33A-66B88F087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24215"/>
            <a:ext cx="3989262" cy="4000499"/>
          </a:xfrm>
          <a:prstGeom prst="rect">
            <a:avLst/>
          </a:prstGeom>
        </p:spPr>
      </p:pic>
    </p:spTree>
    <p:extLst>
      <p:ext uri="{BB962C8B-B14F-4D97-AF65-F5344CB8AC3E}">
        <p14:creationId xmlns:p14="http://schemas.microsoft.com/office/powerpoint/2010/main" val="3337133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23DDC5-C1D6-4194-892F-2A2E980886E8}"/>
              </a:ext>
            </a:extLst>
          </p:cNvPr>
          <p:cNvSpPr>
            <a:spLocks noGrp="1"/>
          </p:cNvSpPr>
          <p:nvPr>
            <p:ph type="title"/>
          </p:nvPr>
        </p:nvSpPr>
        <p:spPr>
          <a:xfrm>
            <a:off x="381000" y="-42308"/>
            <a:ext cx="7848600" cy="685800"/>
          </a:xfrm>
        </p:spPr>
        <p:txBody>
          <a:bodyPr/>
          <a:lstStyle/>
          <a:p>
            <a:r>
              <a:rPr lang="en-US" dirty="0"/>
              <a:t>Service Project Ideas - </a:t>
            </a:r>
            <a:r>
              <a:rPr lang="en-US" sz="3200" dirty="0"/>
              <a:t>Pill</a:t>
            </a:r>
            <a:r>
              <a:rPr lang="en-US" sz="2800" dirty="0"/>
              <a:t> Bottle Recycling</a:t>
            </a:r>
            <a:endParaRPr lang="en-US" dirty="0"/>
          </a:p>
        </p:txBody>
      </p:sp>
      <p:pic>
        <p:nvPicPr>
          <p:cNvPr id="2" name="Picture 1">
            <a:extLst>
              <a:ext uri="{FF2B5EF4-FFF2-40B4-BE49-F238E27FC236}">
                <a16:creationId xmlns:a16="http://schemas.microsoft.com/office/drawing/2014/main" id="{17D26821-6936-9110-D49C-A23AAF008FE1}"/>
              </a:ext>
            </a:extLst>
          </p:cNvPr>
          <p:cNvPicPr>
            <a:picLocks noChangeAspect="1"/>
          </p:cNvPicPr>
          <p:nvPr/>
        </p:nvPicPr>
        <p:blipFill>
          <a:blip r:embed="rId3"/>
          <a:stretch>
            <a:fillRect/>
          </a:stretch>
        </p:blipFill>
        <p:spPr>
          <a:xfrm>
            <a:off x="1061749" y="2389024"/>
            <a:ext cx="2395936" cy="2389839"/>
          </a:xfrm>
          <a:prstGeom prst="rect">
            <a:avLst/>
          </a:prstGeom>
        </p:spPr>
      </p:pic>
      <p:pic>
        <p:nvPicPr>
          <p:cNvPr id="4" name="Picture 3">
            <a:extLst>
              <a:ext uri="{FF2B5EF4-FFF2-40B4-BE49-F238E27FC236}">
                <a16:creationId xmlns:a16="http://schemas.microsoft.com/office/drawing/2014/main" id="{5A36596A-EB0E-27D6-2A2E-74F6C3BF033E}"/>
              </a:ext>
            </a:extLst>
          </p:cNvPr>
          <p:cNvPicPr>
            <a:picLocks noChangeAspect="1"/>
          </p:cNvPicPr>
          <p:nvPr/>
        </p:nvPicPr>
        <p:blipFill>
          <a:blip r:embed="rId4"/>
          <a:stretch>
            <a:fillRect/>
          </a:stretch>
        </p:blipFill>
        <p:spPr>
          <a:xfrm>
            <a:off x="3886200" y="1606137"/>
            <a:ext cx="4176122" cy="3645724"/>
          </a:xfrm>
          <a:prstGeom prst="rect">
            <a:avLst/>
          </a:prstGeom>
        </p:spPr>
      </p:pic>
    </p:spTree>
    <p:extLst>
      <p:ext uri="{BB962C8B-B14F-4D97-AF65-F5344CB8AC3E}">
        <p14:creationId xmlns:p14="http://schemas.microsoft.com/office/powerpoint/2010/main" val="3843829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a sign&#10;&#10;Description automatically generated with low confidence">
            <a:extLst>
              <a:ext uri="{FF2B5EF4-FFF2-40B4-BE49-F238E27FC236}">
                <a16:creationId xmlns:a16="http://schemas.microsoft.com/office/drawing/2014/main" id="{8B5368DF-5FFF-5042-7506-2546BC10B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94" y="2685896"/>
            <a:ext cx="3898211" cy="3296729"/>
          </a:xfrm>
          <a:prstGeom prst="rect">
            <a:avLst/>
          </a:prstGeom>
        </p:spPr>
      </p:pic>
      <p:pic>
        <p:nvPicPr>
          <p:cNvPr id="4" name="Picture 6" descr="Kindness Matters | Chennai Skyline Lions Club">
            <a:extLst>
              <a:ext uri="{FF2B5EF4-FFF2-40B4-BE49-F238E27FC236}">
                <a16:creationId xmlns:a16="http://schemas.microsoft.com/office/drawing/2014/main" id="{1C095CB3-BA9D-3750-AC46-358CD362C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386" y="2685897"/>
            <a:ext cx="4755158" cy="3296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322F83-EA5F-9A8D-1187-8307101DC024}"/>
              </a:ext>
            </a:extLst>
          </p:cNvPr>
          <p:cNvSpPr txBox="1"/>
          <p:nvPr/>
        </p:nvSpPr>
        <p:spPr>
          <a:xfrm>
            <a:off x="1313864" y="81826"/>
            <a:ext cx="6516271" cy="1354217"/>
          </a:xfrm>
          <a:prstGeom prst="rect">
            <a:avLst/>
          </a:prstGeom>
          <a:noFill/>
        </p:spPr>
        <p:txBody>
          <a:bodyPr wrap="none" rtlCol="0">
            <a:spAutoFit/>
          </a:bodyPr>
          <a:lstStyle/>
          <a:p>
            <a:r>
              <a:rPr lang="en-US" sz="3200" b="1" dirty="0">
                <a:solidFill>
                  <a:schemeClr val="bg2"/>
                </a:solidFill>
                <a:latin typeface="Arial" panose="020B0604020202020204" pitchFamily="34" charset="0"/>
                <a:ea typeface="+mj-ea"/>
                <a:cs typeface="Arial" panose="020B0604020202020204" pitchFamily="34" charset="0"/>
              </a:rPr>
              <a:t>Kindness Matters Service Award</a:t>
            </a:r>
          </a:p>
          <a:p>
            <a:endParaRPr lang="en-US" sz="3200" b="1" dirty="0">
              <a:solidFill>
                <a:schemeClr val="bg2"/>
              </a:solidFill>
              <a:latin typeface="Arial" panose="020B0604020202020204" pitchFamily="34" charset="0"/>
              <a:ea typeface="+mj-ea"/>
              <a:cs typeface="Arial" panose="020B0604020202020204" pitchFamily="34" charset="0"/>
            </a:endParaRPr>
          </a:p>
          <a:p>
            <a:pPr algn="ctr"/>
            <a:r>
              <a:rPr lang="en-US" sz="1800" b="1" dirty="0">
                <a:solidFill>
                  <a:schemeClr val="bg2"/>
                </a:solidFill>
                <a:latin typeface="Arial" panose="020B0604020202020204" pitchFamily="34" charset="0"/>
                <a:ea typeface="+mj-ea"/>
                <a:cs typeface="Arial" panose="020B0604020202020204" pitchFamily="34" charset="0"/>
              </a:rPr>
              <a:t>In Honor of the late Judge Haynes Townsend, 1IVP</a:t>
            </a:r>
          </a:p>
        </p:txBody>
      </p:sp>
      <p:sp>
        <p:nvSpPr>
          <p:cNvPr id="6" name="TextBox 5">
            <a:extLst>
              <a:ext uri="{FF2B5EF4-FFF2-40B4-BE49-F238E27FC236}">
                <a16:creationId xmlns:a16="http://schemas.microsoft.com/office/drawing/2014/main" id="{7D7A8640-D003-007A-5DC7-72E732464965}"/>
              </a:ext>
            </a:extLst>
          </p:cNvPr>
          <p:cNvSpPr txBox="1"/>
          <p:nvPr/>
        </p:nvSpPr>
        <p:spPr>
          <a:xfrm>
            <a:off x="685800" y="1682881"/>
            <a:ext cx="7441461" cy="769441"/>
          </a:xfrm>
          <a:prstGeom prst="rect">
            <a:avLst/>
          </a:prstGeom>
          <a:noFill/>
        </p:spPr>
        <p:txBody>
          <a:bodyPr wrap="none" rtlCol="0">
            <a:spAutoFit/>
          </a:bodyPr>
          <a:lstStyle/>
          <a:p>
            <a:r>
              <a:rPr lang="en-US" sz="2000" dirty="0">
                <a:solidFill>
                  <a:schemeClr val="bg2"/>
                </a:solidFill>
              </a:rPr>
              <a:t>In 2021, Fairfax Host Lions Club collaborated with several </a:t>
            </a:r>
          </a:p>
          <a:p>
            <a:r>
              <a:rPr lang="en-US" sz="2000" dirty="0">
                <a:solidFill>
                  <a:schemeClr val="bg2"/>
                </a:solidFill>
              </a:rPr>
              <a:t>Other clubs to raise over $20,000 for a mobile food pantry truck</a:t>
            </a:r>
            <a:r>
              <a:rPr lang="en-US" dirty="0">
                <a:solidFill>
                  <a:schemeClr val="bg2"/>
                </a:solidFill>
              </a:rPr>
              <a:t>.</a:t>
            </a:r>
          </a:p>
        </p:txBody>
      </p:sp>
      <p:sp>
        <p:nvSpPr>
          <p:cNvPr id="7" name="Footer Placeholder 4">
            <a:extLst>
              <a:ext uri="{FF2B5EF4-FFF2-40B4-BE49-F238E27FC236}">
                <a16:creationId xmlns:a16="http://schemas.microsoft.com/office/drawing/2014/main" id="{FE17FCE6-9C7A-F4A8-FB02-5FA6BD3B3B27}"/>
              </a:ext>
            </a:extLst>
          </p:cNvPr>
          <p:cNvSpPr>
            <a:spLocks noGrp="1"/>
          </p:cNvSpPr>
          <p:nvPr>
            <p:ph type="ftr" sz="quarter" idx="3"/>
          </p:nvPr>
        </p:nvSpPr>
        <p:spPr>
          <a:prstGeom prst="rect">
            <a:avLst/>
          </a:prstGeom>
        </p:spPr>
        <p:txBody>
          <a:bodyPr/>
          <a:lstStyle>
            <a:lvl1pPr algn="ctr">
              <a:defRPr sz="1600" b="1" cap="small" baseline="0">
                <a:solidFill>
                  <a:schemeClr val="tx1"/>
                </a:solidFill>
                <a:latin typeface="Arial" panose="020B0604020202020204" pitchFamily="34" charset="0"/>
                <a:cs typeface="Arial" panose="020B0604020202020204" pitchFamily="34" charset="0"/>
              </a:defRPr>
            </a:lvl1pPr>
          </a:lstStyle>
          <a:p>
            <a:r>
              <a:rPr lang="en-US" dirty="0"/>
              <a:t>2025-2026 District 24-L Club Officers Workshops</a:t>
            </a:r>
          </a:p>
        </p:txBody>
      </p:sp>
    </p:spTree>
    <p:extLst>
      <p:ext uri="{BB962C8B-B14F-4D97-AF65-F5344CB8AC3E}">
        <p14:creationId xmlns:p14="http://schemas.microsoft.com/office/powerpoint/2010/main" val="8489949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34749-995F-4CA7-8DD8-DFAB471881D6}"/>
              </a:ext>
            </a:extLst>
          </p:cNvPr>
          <p:cNvSpPr>
            <a:spLocks noGrp="1"/>
          </p:cNvSpPr>
          <p:nvPr>
            <p:ph type="title"/>
          </p:nvPr>
        </p:nvSpPr>
        <p:spPr/>
        <p:txBody>
          <a:bodyPr/>
          <a:lstStyle/>
          <a:p>
            <a:r>
              <a:rPr lang="en-US" dirty="0"/>
              <a:t>Celebrating Service</a:t>
            </a:r>
          </a:p>
        </p:txBody>
      </p:sp>
      <p:pic>
        <p:nvPicPr>
          <p:cNvPr id="11" name="Picture 10" descr="Text&#10;&#10;Description automatically generated with low confidence">
            <a:extLst>
              <a:ext uri="{FF2B5EF4-FFF2-40B4-BE49-F238E27FC236}">
                <a16:creationId xmlns:a16="http://schemas.microsoft.com/office/drawing/2014/main" id="{F676AE30-6C0D-6090-4971-32C67D770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6400"/>
            <a:ext cx="8389874" cy="4085884"/>
          </a:xfrm>
          <a:prstGeom prst="rect">
            <a:avLst/>
          </a:prstGeom>
        </p:spPr>
      </p:pic>
      <p:sp>
        <p:nvSpPr>
          <p:cNvPr id="2" name="TextBox 1">
            <a:extLst>
              <a:ext uri="{FF2B5EF4-FFF2-40B4-BE49-F238E27FC236}">
                <a16:creationId xmlns:a16="http://schemas.microsoft.com/office/drawing/2014/main" id="{1BADF550-C969-A75A-5FA1-A1D726E7D65F}"/>
              </a:ext>
            </a:extLst>
          </p:cNvPr>
          <p:cNvSpPr txBox="1"/>
          <p:nvPr/>
        </p:nvSpPr>
        <p:spPr>
          <a:xfrm>
            <a:off x="883689" y="5770882"/>
            <a:ext cx="7079695" cy="369332"/>
          </a:xfrm>
          <a:prstGeom prst="rect">
            <a:avLst/>
          </a:prstGeom>
          <a:noFill/>
        </p:spPr>
        <p:txBody>
          <a:bodyPr wrap="none" rtlCol="0">
            <a:spAutoFit/>
          </a:bodyPr>
          <a:lstStyle/>
          <a:p>
            <a:r>
              <a:rPr lang="en-US" sz="1800" dirty="0">
                <a:solidFill>
                  <a:schemeClr val="bg2"/>
                </a:solidFill>
              </a:rPr>
              <a:t>https://lionsuniversity.org/wp-content/uploads/Art-of-Recognition.pdf</a:t>
            </a:r>
          </a:p>
        </p:txBody>
      </p:sp>
      <p:sp>
        <p:nvSpPr>
          <p:cNvPr id="4" name="Footer Placeholder 4">
            <a:extLst>
              <a:ext uri="{FF2B5EF4-FFF2-40B4-BE49-F238E27FC236}">
                <a16:creationId xmlns:a16="http://schemas.microsoft.com/office/drawing/2014/main" id="{A6564580-BFF7-346C-3EB1-91289B9E380D}"/>
              </a:ext>
            </a:extLst>
          </p:cNvPr>
          <p:cNvSpPr txBox="1">
            <a:spLocks/>
          </p:cNvSpPr>
          <p:nvPr/>
        </p:nvSpPr>
        <p:spPr>
          <a:xfrm>
            <a:off x="2053358" y="6468093"/>
            <a:ext cx="5388036" cy="365125"/>
          </a:xfrm>
          <a:prstGeom prst="rect">
            <a:avLst/>
          </a:prstGeom>
        </p:spPr>
        <p:txBody>
          <a:bodyPr/>
          <a:lstStyle>
            <a:defPPr>
              <a:defRPr lang="en-US"/>
            </a:defPPr>
            <a:lvl1pPr algn="ctr" rtl="0" fontAlgn="base">
              <a:spcBef>
                <a:spcPct val="0"/>
              </a:spcBef>
              <a:spcAft>
                <a:spcPct val="0"/>
              </a:spcAft>
              <a:defRPr sz="1600" b="1" kern="1200" cap="small" baseline="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dirty="0"/>
              <a:t>2025-2026 District 24-L Club Officers Workshops</a:t>
            </a:r>
          </a:p>
        </p:txBody>
      </p:sp>
    </p:spTree>
    <p:extLst>
      <p:ext uri="{BB962C8B-B14F-4D97-AF65-F5344CB8AC3E}">
        <p14:creationId xmlns:p14="http://schemas.microsoft.com/office/powerpoint/2010/main" val="10808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E2FC-2F4A-9BEA-270B-94E5DBAFF0C9}"/>
              </a:ext>
            </a:extLst>
          </p:cNvPr>
          <p:cNvSpPr>
            <a:spLocks noGrp="1"/>
          </p:cNvSpPr>
          <p:nvPr>
            <p:ph type="title"/>
          </p:nvPr>
        </p:nvSpPr>
        <p:spPr/>
        <p:txBody>
          <a:bodyPr/>
          <a:lstStyle/>
          <a:p>
            <a:r>
              <a:rPr lang="en-US" dirty="0"/>
              <a:t>Fundraising</a:t>
            </a:r>
          </a:p>
        </p:txBody>
      </p:sp>
      <p:sp>
        <p:nvSpPr>
          <p:cNvPr id="3" name="Content Placeholder 2">
            <a:extLst>
              <a:ext uri="{FF2B5EF4-FFF2-40B4-BE49-F238E27FC236}">
                <a16:creationId xmlns:a16="http://schemas.microsoft.com/office/drawing/2014/main" id="{59B4A912-6C27-22C3-4D5E-43495BCBDA73}"/>
              </a:ext>
            </a:extLst>
          </p:cNvPr>
          <p:cNvSpPr>
            <a:spLocks noGrp="1"/>
          </p:cNvSpPr>
          <p:nvPr>
            <p:ph idx="1"/>
          </p:nvPr>
        </p:nvSpPr>
        <p:spPr>
          <a:xfrm>
            <a:off x="304800" y="3124200"/>
            <a:ext cx="8839200" cy="2819400"/>
          </a:xfrm>
        </p:spPr>
        <p:txBody>
          <a:bodyPr/>
          <a:lstStyle/>
          <a:p>
            <a:r>
              <a:rPr lang="en-US" dirty="0"/>
              <a:t>Additional Fundraising ideas</a:t>
            </a:r>
          </a:p>
          <a:p>
            <a:r>
              <a:rPr lang="en-US" dirty="0"/>
              <a:t>How about sponsoring organizing a Lions Bowling Tournament?</a:t>
            </a:r>
          </a:p>
          <a:p>
            <a:r>
              <a:rPr lang="en-US" dirty="0"/>
              <a:t>Garage sales/flea market</a:t>
            </a:r>
          </a:p>
          <a:p>
            <a:r>
              <a:rPr lang="en-US" dirty="0"/>
              <a:t>Dinner dances </a:t>
            </a:r>
          </a:p>
          <a:p>
            <a:r>
              <a:rPr lang="en-US" dirty="0"/>
              <a:t>50/50 at club meetings and events</a:t>
            </a:r>
          </a:p>
        </p:txBody>
      </p:sp>
      <p:sp>
        <p:nvSpPr>
          <p:cNvPr id="4" name="TextBox 3">
            <a:extLst>
              <a:ext uri="{FF2B5EF4-FFF2-40B4-BE49-F238E27FC236}">
                <a16:creationId xmlns:a16="http://schemas.microsoft.com/office/drawing/2014/main" id="{2B0E55D8-4D89-8872-A46F-36E5B88B1E39}"/>
              </a:ext>
            </a:extLst>
          </p:cNvPr>
          <p:cNvSpPr txBox="1"/>
          <p:nvPr/>
        </p:nvSpPr>
        <p:spPr>
          <a:xfrm>
            <a:off x="459965" y="1551801"/>
            <a:ext cx="8215711" cy="553998"/>
          </a:xfrm>
          <a:prstGeom prst="rect">
            <a:avLst/>
          </a:prstGeom>
          <a:solidFill>
            <a:srgbClr val="FFFF00"/>
          </a:solidFill>
        </p:spPr>
        <p:txBody>
          <a:bodyPr wrap="none" rtlCol="0">
            <a:spAutoFit/>
          </a:bodyPr>
          <a:lstStyle/>
          <a:p>
            <a:r>
              <a:rPr lang="en-US" sz="3000" dirty="0"/>
              <a:t>&lt;Insert a list of your fundraising activities here&gt;</a:t>
            </a:r>
          </a:p>
        </p:txBody>
      </p:sp>
    </p:spTree>
    <p:extLst>
      <p:ext uri="{BB962C8B-B14F-4D97-AF65-F5344CB8AC3E}">
        <p14:creationId xmlns:p14="http://schemas.microsoft.com/office/powerpoint/2010/main" val="63695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Membership Benefits</a:t>
            </a:r>
            <a:endParaRPr lang="en-US" dirty="0"/>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The benefits of Lions Clubs membership are numerous, </a:t>
            </a:r>
            <a:br>
              <a:rPr lang="en-US" sz="2000" b="1" dirty="0">
                <a:solidFill>
                  <a:srgbClr val="10233E"/>
                </a:solidFill>
              </a:rPr>
            </a:br>
            <a:r>
              <a:rPr lang="en-US" sz="2000" b="1" dirty="0">
                <a:solidFill>
                  <a:srgbClr val="10233E"/>
                </a:solidFill>
              </a:rPr>
              <a:t>and include:</a:t>
            </a:r>
          </a:p>
          <a:p>
            <a:pPr>
              <a:lnSpc>
                <a:spcPct val="200000"/>
              </a:lnSpc>
              <a:buClr>
                <a:srgbClr val="EAB71F"/>
              </a:buClr>
              <a:buFont typeface="Courier New" panose="02070309020205020404" pitchFamily="49" charset="0"/>
              <a:buChar char="o"/>
            </a:pPr>
            <a:r>
              <a:rPr lang="en-US" sz="1800" dirty="0"/>
              <a:t>Be part of a global community for good</a:t>
            </a:r>
          </a:p>
          <a:p>
            <a:pPr>
              <a:lnSpc>
                <a:spcPct val="200000"/>
              </a:lnSpc>
              <a:buClr>
                <a:srgbClr val="EAB71F"/>
              </a:buClr>
              <a:buFont typeface="Courier New" panose="02070309020205020404" pitchFamily="49" charset="0"/>
              <a:buChar char="o"/>
            </a:pPr>
            <a:r>
              <a:rPr lang="en-US" sz="1800" dirty="0"/>
              <a:t>Support, tools and resources to enhance your service</a:t>
            </a:r>
          </a:p>
          <a:p>
            <a:pPr>
              <a:lnSpc>
                <a:spcPct val="200000"/>
              </a:lnSpc>
              <a:buClr>
                <a:srgbClr val="EAB71F"/>
              </a:buClr>
              <a:buFont typeface="Courier New" panose="02070309020205020404" pitchFamily="49" charset="0"/>
              <a:buChar char="o"/>
            </a:pPr>
            <a:r>
              <a:rPr lang="en-US" sz="1800" dirty="0"/>
              <a:t>Leadership development opportunities</a:t>
            </a:r>
          </a:p>
          <a:p>
            <a:pPr>
              <a:lnSpc>
                <a:spcPct val="200000"/>
              </a:lnSpc>
              <a:buClr>
                <a:srgbClr val="EAB71F"/>
              </a:buClr>
              <a:buFont typeface="Courier New" panose="02070309020205020404" pitchFamily="49" charset="0"/>
              <a:buChar char="o"/>
            </a:pPr>
            <a:r>
              <a:rPr lang="en-US" sz="1800" dirty="0"/>
              <a:t>The satisfaction and joy of helping those in need</a:t>
            </a:r>
          </a:p>
          <a:p>
            <a:pPr>
              <a:lnSpc>
                <a:spcPct val="200000"/>
              </a:lnSpc>
              <a:buClr>
                <a:srgbClr val="EAB71F"/>
              </a:buClr>
              <a:buFont typeface="Courier New" panose="02070309020205020404" pitchFamily="49" charset="0"/>
              <a:buChar char="o"/>
            </a:pPr>
            <a:r>
              <a:rPr lang="en-US" sz="1800" dirty="0"/>
              <a:t>Networking opportunities with local and international community leaders</a:t>
            </a:r>
          </a:p>
          <a:p>
            <a:pPr>
              <a:lnSpc>
                <a:spcPct val="200000"/>
              </a:lnSpc>
              <a:buClr>
                <a:srgbClr val="EAB71F"/>
              </a:buClr>
              <a:buFont typeface="Courier New" panose="02070309020205020404" pitchFamily="49" charset="0"/>
              <a:buChar char="o"/>
            </a:pPr>
            <a:r>
              <a:rPr lang="en-US" sz="1800" dirty="0"/>
              <a:t>Friendship and fellowship with service minded people</a:t>
            </a:r>
          </a:p>
          <a:p>
            <a:pPr>
              <a:lnSpc>
                <a:spcPct val="200000"/>
              </a:lnSpc>
              <a:buClr>
                <a:srgbClr val="EAB71F"/>
              </a:buClr>
              <a:buFont typeface="Courier New" panose="02070309020205020404" pitchFamily="49" charset="0"/>
              <a:buChar char="o"/>
            </a:pPr>
            <a:r>
              <a:rPr lang="en-US" sz="1800" dirty="0"/>
              <a:t>Respect and credibility of being a Lion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Meetings</a:t>
            </a:r>
            <a:endParaRPr lang="en-US" dirty="0"/>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32644" y="10287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n-US" sz="2000" b="1" dirty="0">
                <a:solidFill>
                  <a:srgbClr val="10233E"/>
                </a:solidFill>
              </a:rPr>
              <a:t>When: </a:t>
            </a:r>
          </a:p>
          <a:p>
            <a:pPr>
              <a:lnSpc>
                <a:spcPct val="200000"/>
              </a:lnSpc>
              <a:buClr>
                <a:srgbClr val="EAB71F"/>
              </a:buClr>
              <a:buFont typeface="Courier New" panose="02070309020205020404" pitchFamily="49" charset="0"/>
              <a:buChar char="o"/>
            </a:pPr>
            <a:r>
              <a:rPr lang="en-US" sz="2000" b="1" dirty="0">
                <a:solidFill>
                  <a:srgbClr val="10233E"/>
                </a:solidFill>
              </a:rPr>
              <a:t>Where: </a:t>
            </a:r>
            <a:endParaRPr lang="en-US" sz="2000" dirty="0"/>
          </a:p>
        </p:txBody>
      </p:sp>
      <p:sp>
        <p:nvSpPr>
          <p:cNvPr id="3" name="TextBox 2">
            <a:extLst>
              <a:ext uri="{FF2B5EF4-FFF2-40B4-BE49-F238E27FC236}">
                <a16:creationId xmlns:a16="http://schemas.microsoft.com/office/drawing/2014/main" id="{174B017D-2E0E-81D1-6A45-BF2F12A60A0C}"/>
              </a:ext>
            </a:extLst>
          </p:cNvPr>
          <p:cNvSpPr txBox="1"/>
          <p:nvPr/>
        </p:nvSpPr>
        <p:spPr>
          <a:xfrm>
            <a:off x="420927" y="3505200"/>
            <a:ext cx="8590429" cy="1200329"/>
          </a:xfrm>
          <a:prstGeom prst="rect">
            <a:avLst/>
          </a:prstGeom>
          <a:noFill/>
        </p:spPr>
        <p:txBody>
          <a:bodyPr wrap="none" rtlCol="0">
            <a:spAutoFit/>
          </a:bodyPr>
          <a:lstStyle/>
          <a:p>
            <a:r>
              <a:rPr lang="en-US" sz="2400" dirty="0">
                <a:highlight>
                  <a:srgbClr val="FFFF00"/>
                </a:highlight>
              </a:rPr>
              <a:t>Your Club, Your Way: You can decide what meeting format</a:t>
            </a:r>
          </a:p>
          <a:p>
            <a:r>
              <a:rPr lang="en-US" sz="2400" dirty="0">
                <a:highlight>
                  <a:srgbClr val="FFFF00"/>
                </a:highlight>
              </a:rPr>
              <a:t> best meets your club’s needs – in person, virtual  or hybrid.</a:t>
            </a:r>
          </a:p>
          <a:p>
            <a:endParaRPr lang="en-US" sz="2400" dirty="0">
              <a:highlight>
                <a:srgbClr val="FFFF00"/>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878204"/>
            <a:ext cx="8534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Annual Dues</a:t>
            </a:r>
          </a:p>
          <a:p>
            <a:pPr lvl="1">
              <a:buClr>
                <a:srgbClr val="EAB71F"/>
              </a:buClr>
              <a:buFont typeface="Arial" panose="020B0604020202020204" pitchFamily="34" charset="0"/>
              <a:buChar char="•"/>
            </a:pPr>
            <a:r>
              <a:rPr lang="en-US" sz="1800" dirty="0"/>
              <a:t>Club dues: </a:t>
            </a:r>
            <a:r>
              <a:rPr lang="en-US" sz="1800" b="1" dirty="0">
                <a:solidFill>
                  <a:srgbClr val="10233E"/>
                </a:solidFill>
              </a:rPr>
              <a:t>$___, which include:</a:t>
            </a:r>
            <a:endParaRPr lang="en-US" sz="1800" dirty="0"/>
          </a:p>
          <a:p>
            <a:pPr lvl="2">
              <a:buClr>
                <a:srgbClr val="EAB71F"/>
              </a:buClr>
              <a:buFont typeface="Wingdings" panose="05000000000000000000" pitchFamily="2" charset="2"/>
              <a:buChar char="q"/>
            </a:pPr>
            <a:r>
              <a:rPr lang="en-US" sz="1600" dirty="0"/>
              <a:t>Multiple District dues: </a:t>
            </a:r>
            <a:r>
              <a:rPr lang="en-US" sz="1600" b="1" dirty="0">
                <a:solidFill>
                  <a:srgbClr val="10233E"/>
                </a:solidFill>
              </a:rPr>
              <a:t>$16</a:t>
            </a:r>
          </a:p>
          <a:p>
            <a:pPr lvl="2">
              <a:buClr>
                <a:srgbClr val="EAB71F"/>
              </a:buClr>
              <a:buFont typeface="Wingdings" panose="05000000000000000000" pitchFamily="2" charset="2"/>
              <a:buChar char="q"/>
            </a:pPr>
            <a:r>
              <a:rPr lang="en-US" sz="1600" dirty="0"/>
              <a:t>International dues: </a:t>
            </a:r>
            <a:r>
              <a:rPr lang="en-US" sz="1600" b="1" dirty="0">
                <a:solidFill>
                  <a:srgbClr val="10233E"/>
                </a:solidFill>
              </a:rPr>
              <a:t>$50*</a:t>
            </a:r>
          </a:p>
          <a:p>
            <a:pPr lvl="2">
              <a:buClr>
                <a:srgbClr val="EAB71F"/>
              </a:buClr>
              <a:buFont typeface="Wingdings" panose="05000000000000000000" pitchFamily="2" charset="2"/>
              <a:buChar char="q"/>
            </a:pPr>
            <a:r>
              <a:rPr lang="en-US" sz="1600" dirty="0">
                <a:solidFill>
                  <a:srgbClr val="10233E"/>
                </a:solidFill>
              </a:rPr>
              <a:t>Remaining amount collected stays in the club admin account</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en-US" sz="1800" b="1" dirty="0">
                <a:solidFill>
                  <a:srgbClr val="10233E"/>
                </a:solidFill>
              </a:rPr>
              <a:t>Activities Budget – Commonly known as the Charity Account; funds collected from the public</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Administrative Budget – covers the cost of operating the club and paying MD and LCI dues; funds collected from members</a:t>
            </a:r>
            <a:endParaRPr lang="en-US" sz="1800" dirty="0"/>
          </a:p>
        </p:txBody>
      </p:sp>
      <p:sp>
        <p:nvSpPr>
          <p:cNvPr id="2" name="Title 1"/>
          <p:cNvSpPr>
            <a:spLocks noGrp="1"/>
          </p:cNvSpPr>
          <p:nvPr>
            <p:ph type="title"/>
          </p:nvPr>
        </p:nvSpPr>
        <p:spPr/>
        <p:txBody>
          <a:bodyPr/>
          <a:lstStyle/>
          <a:p>
            <a:r>
              <a:t>Dues and Budgets</a:t>
            </a:r>
            <a:endParaRPr lang="en-US" dirty="0"/>
          </a:p>
        </p:txBody>
      </p:sp>
      <p:sp>
        <p:nvSpPr>
          <p:cNvPr id="4" name="TextBox 3">
            <a:extLst>
              <a:ext uri="{FF2B5EF4-FFF2-40B4-BE49-F238E27FC236}">
                <a16:creationId xmlns:a16="http://schemas.microsoft.com/office/drawing/2014/main" id="{94EF656D-6F0D-F5A7-3200-6B74851B960C}"/>
              </a:ext>
            </a:extLst>
          </p:cNvPr>
          <p:cNvSpPr txBox="1"/>
          <p:nvPr/>
        </p:nvSpPr>
        <p:spPr>
          <a:xfrm>
            <a:off x="304800" y="5742801"/>
            <a:ext cx="6604693" cy="553998"/>
          </a:xfrm>
          <a:prstGeom prst="rect">
            <a:avLst/>
          </a:prstGeom>
          <a:noFill/>
        </p:spPr>
        <p:txBody>
          <a:bodyPr wrap="none" rtlCol="0">
            <a:spAutoFit/>
          </a:bodyPr>
          <a:lstStyle/>
          <a:p>
            <a:r>
              <a:rPr lang="en-US" sz="3000" dirty="0"/>
              <a:t>*</a:t>
            </a:r>
            <a:r>
              <a:rPr lang="en-US" dirty="0"/>
              <a:t>Family Members - International dues are invoiced at $25/year</a:t>
            </a:r>
            <a:endParaRPr lang="en-US" sz="3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How We Communicate</a:t>
            </a:r>
            <a:endParaRPr lang="en-US" dirty="0"/>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2743200"/>
            <a:ext cx="77724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Social Media</a:t>
            </a:r>
          </a:p>
          <a:p>
            <a:pPr lvl="1">
              <a:buClr>
                <a:srgbClr val="EAB71F"/>
              </a:buClr>
            </a:pPr>
            <a:r>
              <a:rPr lang="en-US" sz="1600" dirty="0"/>
              <a:t>Facebook</a:t>
            </a:r>
          </a:p>
          <a:p>
            <a:pPr lvl="1">
              <a:buClr>
                <a:srgbClr val="EAB71F"/>
              </a:buClr>
            </a:pPr>
            <a:r>
              <a:rPr lang="en-US" sz="1600" dirty="0"/>
              <a:t>Instagram</a:t>
            </a:r>
          </a:p>
          <a:p>
            <a:pPr lvl="1">
              <a:buClr>
                <a:srgbClr val="EAB71F"/>
              </a:buClr>
            </a:pPr>
            <a:r>
              <a:rPr lang="en-US" sz="1600" dirty="0"/>
              <a:t>YouTube</a:t>
            </a:r>
          </a:p>
          <a:p>
            <a:pPr lvl="1">
              <a:buClr>
                <a:srgbClr val="EAB71F"/>
              </a:buClr>
            </a:pPr>
            <a:r>
              <a:rPr lang="en-US" sz="1600" dirty="0"/>
              <a:t>X</a:t>
            </a:r>
          </a:p>
          <a:p>
            <a:pPr>
              <a:buClr>
                <a:srgbClr val="EAB71F"/>
              </a:buClr>
              <a:buFont typeface="Courier New" panose="02070309020205020404" pitchFamily="49" charset="0"/>
              <a:buChar char="o"/>
            </a:pPr>
            <a:endParaRPr lang="en-US" sz="2000" dirty="0"/>
          </a:p>
          <a:p>
            <a:pPr>
              <a:buClr>
                <a:srgbClr val="EAB71F"/>
              </a:buClr>
              <a:buFont typeface="Courier New" panose="02070309020205020404" pitchFamily="49" charset="0"/>
              <a:buChar char="o"/>
            </a:pPr>
            <a:r>
              <a:rPr lang="en-US" sz="2000" dirty="0"/>
              <a:t>Email Lists</a:t>
            </a:r>
          </a:p>
          <a:p>
            <a:pPr>
              <a:buClr>
                <a:srgbClr val="EAB71F"/>
              </a:buClr>
              <a:buFont typeface="Courier New" panose="02070309020205020404" pitchFamily="49" charset="0"/>
              <a:buChar char="o"/>
            </a:pPr>
            <a:endParaRPr lang="en-US" sz="2000" dirty="0"/>
          </a:p>
          <a:p>
            <a:pPr>
              <a:buClr>
                <a:srgbClr val="EAB71F"/>
              </a:buClr>
              <a:buFont typeface="Courier New" panose="02070309020205020404" pitchFamily="49" charset="0"/>
              <a:buChar char="o"/>
            </a:pPr>
            <a:r>
              <a:rPr lang="en-US" sz="2000" dirty="0"/>
              <a:t>Website – Custom website or free e-Clubhouse available, insert URL here.</a:t>
            </a:r>
          </a:p>
          <a:p>
            <a:pPr>
              <a:buClr>
                <a:srgbClr val="EAB71F"/>
              </a:buClr>
              <a:buFont typeface="Courier New" panose="02070309020205020404" pitchFamily="49" charset="0"/>
              <a:buChar char="o"/>
            </a:pPr>
            <a:endParaRPr lang="en-US" sz="2000" dirty="0"/>
          </a:p>
        </p:txBody>
      </p:sp>
      <p:sp>
        <p:nvSpPr>
          <p:cNvPr id="3" name="TextBox 2">
            <a:extLst>
              <a:ext uri="{FF2B5EF4-FFF2-40B4-BE49-F238E27FC236}">
                <a16:creationId xmlns:a16="http://schemas.microsoft.com/office/drawing/2014/main" id="{C185BA9D-50E7-4AA7-451E-C195C23B7854}"/>
              </a:ext>
            </a:extLst>
          </p:cNvPr>
          <p:cNvSpPr txBox="1"/>
          <p:nvPr/>
        </p:nvSpPr>
        <p:spPr>
          <a:xfrm>
            <a:off x="1094543" y="1295400"/>
            <a:ext cx="7439857" cy="954107"/>
          </a:xfrm>
          <a:prstGeom prst="rect">
            <a:avLst/>
          </a:prstGeom>
          <a:solidFill>
            <a:srgbClr val="FFFF00"/>
          </a:solidFill>
        </p:spPr>
        <p:txBody>
          <a:bodyPr wrap="none" rtlCol="0">
            <a:spAutoFit/>
          </a:bodyPr>
          <a:lstStyle/>
          <a:p>
            <a:r>
              <a:rPr lang="en-US" sz="2800" dirty="0"/>
              <a:t>Insert specific modes of club communication, </a:t>
            </a:r>
          </a:p>
          <a:p>
            <a:r>
              <a:rPr lang="en-US" sz="2800" dirty="0"/>
              <a:t>including telephone lists and chat groups.</a:t>
            </a:r>
          </a:p>
        </p:txBody>
      </p:sp>
      <p:pic>
        <p:nvPicPr>
          <p:cNvPr id="6" name="Picture 5" descr="A person and person talking on tin cans&#10;&#10;AI-generated content may be incorrect.">
            <a:extLst>
              <a:ext uri="{FF2B5EF4-FFF2-40B4-BE49-F238E27FC236}">
                <a16:creationId xmlns:a16="http://schemas.microsoft.com/office/drawing/2014/main" id="{B9AAB512-8FF4-E1C1-97C4-20466045E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540000"/>
            <a:ext cx="4076700" cy="2717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1143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n-US" sz="4000" kern="0" dirty="0"/>
              <a:t>Our District &amp; Multiple District</a:t>
            </a:r>
          </a:p>
        </p:txBody>
      </p:sp>
      <p:pic>
        <p:nvPicPr>
          <p:cNvPr id="7" name="Picture 6" descr="A map of the state of virginia&#10;&#10;AI-generated content may be incorrect.">
            <a:extLst>
              <a:ext uri="{FF2B5EF4-FFF2-40B4-BE49-F238E27FC236}">
                <a16:creationId xmlns:a16="http://schemas.microsoft.com/office/drawing/2014/main" id="{2A1655C3-2496-8DA6-78A7-50876CEA8E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794" y="2286000"/>
            <a:ext cx="5486411" cy="36576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dirty="0"/>
              <a:t>New Member Orientation Summary</a:t>
            </a:r>
            <a:endParaRPr lang="en-US" dirty="0"/>
          </a:p>
        </p:txBody>
      </p:sp>
      <p:sp>
        <p:nvSpPr>
          <p:cNvPr id="7" name="Content Placeholder 6"/>
          <p:cNvSpPr>
            <a:spLocks noGrp="1"/>
          </p:cNvSpPr>
          <p:nvPr>
            <p:ph idx="4294967295"/>
          </p:nvPr>
        </p:nvSpPr>
        <p:spPr>
          <a:xfrm>
            <a:off x="457200" y="3124200"/>
            <a:ext cx="7772400" cy="3352800"/>
          </a:xfrm>
        </p:spPr>
        <p:txBody>
          <a:bodyPr/>
          <a:lstStyle/>
          <a:p>
            <a:pPr marL="0" indent="0">
              <a:buClr>
                <a:srgbClr val="F4B500"/>
              </a:buClr>
              <a:buNone/>
            </a:pPr>
            <a:r>
              <a:rPr lang="en-US" b="1" dirty="0">
                <a:solidFill>
                  <a:schemeClr val="bg1"/>
                </a:solidFill>
              </a:rPr>
              <a:t>New member orientation is broken out into </a:t>
            </a:r>
            <a:br>
              <a:rPr lang="en-US" b="1" dirty="0">
                <a:solidFill>
                  <a:schemeClr val="bg1"/>
                </a:solidFill>
              </a:rPr>
            </a:br>
            <a:r>
              <a:rPr lang="en-US" b="1" dirty="0">
                <a:solidFill>
                  <a:schemeClr val="bg1"/>
                </a:solidFill>
              </a:rPr>
              <a:t>four sections:</a:t>
            </a:r>
          </a:p>
          <a:p>
            <a:pPr lvl="1">
              <a:buClr>
                <a:srgbClr val="F4B500"/>
              </a:buClr>
              <a:buFont typeface="Courier New" panose="02070309020205020404" pitchFamily="49" charset="0"/>
              <a:buChar char="o"/>
            </a:pPr>
            <a:r>
              <a:rPr lang="en-US" dirty="0">
                <a:solidFill>
                  <a:schemeClr val="bg1"/>
                </a:solidFill>
              </a:rPr>
              <a:t>Who Lions Are</a:t>
            </a:r>
          </a:p>
          <a:p>
            <a:pPr lvl="1">
              <a:buClr>
                <a:srgbClr val="F4B500"/>
              </a:buClr>
              <a:buFont typeface="Courier New" panose="02070309020205020404" pitchFamily="49" charset="0"/>
              <a:buChar char="o"/>
            </a:pPr>
            <a:r>
              <a:rPr lang="en-US" dirty="0">
                <a:solidFill>
                  <a:schemeClr val="bg1"/>
                </a:solidFill>
              </a:rPr>
              <a:t>Your Club</a:t>
            </a:r>
          </a:p>
          <a:p>
            <a:pPr lvl="1">
              <a:buClr>
                <a:srgbClr val="F4B500"/>
              </a:buClr>
              <a:buFont typeface="Courier New" panose="02070309020205020404" pitchFamily="49" charset="0"/>
              <a:buChar char="o"/>
            </a:pPr>
            <a:r>
              <a:rPr lang="en-US" dirty="0">
                <a:solidFill>
                  <a:schemeClr val="bg1"/>
                </a:solidFill>
              </a:rPr>
              <a:t>District and Multiple District / Lions of the United States</a:t>
            </a:r>
          </a:p>
          <a:p>
            <a:pPr lvl="1">
              <a:buClr>
                <a:srgbClr val="F4B500"/>
              </a:buClr>
              <a:buFont typeface="Courier New" panose="02070309020205020404" pitchFamily="49" charset="0"/>
              <a:buChar char="o"/>
            </a:pPr>
            <a:r>
              <a:rPr lang="en-US" dirty="0">
                <a:solidFill>
                  <a:schemeClr val="bg1"/>
                </a:solidFill>
              </a:rPr>
              <a:t>Lions Clubs International (LCI)</a:t>
            </a:r>
          </a:p>
        </p:txBody>
      </p:sp>
      <p:pic>
        <p:nvPicPr>
          <p:cNvPr id="9" name="Picture Placeholder 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505" t="82221" r="505" b="-403"/>
          <a:stretch/>
        </p:blipFill>
        <p:spPr>
          <a:xfrm>
            <a:off x="571500" y="1219200"/>
            <a:ext cx="7543800" cy="13716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t>Organizational Structure</a:t>
            </a:r>
            <a:endParaRPr lang="en-US" dirty="0"/>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Worldwide there about 750 districts with 35 or more clubs and at least 1,250 members in each district.</a:t>
            </a:r>
            <a:endParaRPr lang="en-US" sz="1800" dirty="0"/>
          </a:p>
          <a:p>
            <a:pPr lvl="1">
              <a:buClr>
                <a:srgbClr val="EAB71F"/>
              </a:buClr>
              <a:buFont typeface="Arial" panose="020B0604020202020204" pitchFamily="34" charset="0"/>
              <a:buChar char="•"/>
            </a:pPr>
            <a:r>
              <a:rPr lang="en-US" sz="1800" dirty="0"/>
              <a:t>Each district has a district governor</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en-US" sz="1800" b="1" dirty="0">
                <a:solidFill>
                  <a:srgbClr val="10233E"/>
                </a:solidFill>
              </a:rPr>
              <a:t>Multiple districts are formed by two or more districts within a territory.</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Multiple District: MD 24 Lions of Virginia</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District: 24-L (Northern Virginia, West and South to the Blue Ridge and Shenandoah Valley)</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Leadership </a:t>
            </a:r>
            <a:r>
              <a:rPr lang="en-US" sz="2000" dirty="0"/>
              <a:t>(July 1, 2025 – June 30, 2026)</a:t>
            </a:r>
            <a:endParaRPr lang="en-US" dirty="0"/>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District Governor- Dan Visone, Aquia </a:t>
            </a:r>
            <a:r>
              <a:rPr lang="en-US" sz="2000" b="1" dirty="0" err="1">
                <a:solidFill>
                  <a:srgbClr val="10233E"/>
                </a:solidFill>
              </a:rPr>
              <a:t>Harbour</a:t>
            </a:r>
            <a:r>
              <a:rPr lang="en-US" sz="2000" b="1" dirty="0">
                <a:solidFill>
                  <a:srgbClr val="10233E"/>
                </a:solidFill>
              </a:rPr>
              <a:t> Host</a:t>
            </a:r>
            <a:endParaRPr lang="en-US" sz="2000" dirty="0"/>
          </a:p>
          <a:p>
            <a:pPr>
              <a:buClr>
                <a:srgbClr val="EAB71F"/>
              </a:buClr>
              <a:buFont typeface="Courier New" panose="02070309020205020404" pitchFamily="49" charset="0"/>
              <a:buChar char="o"/>
            </a:pPr>
            <a:r>
              <a:rPr lang="en-US" sz="2000" b="1" dirty="0">
                <a:solidFill>
                  <a:srgbClr val="10233E"/>
                </a:solidFill>
              </a:rPr>
              <a:t>First Vice District Governor: Chuck Schwab, Broadway </a:t>
            </a:r>
          </a:p>
          <a:p>
            <a:pPr>
              <a:buClr>
                <a:srgbClr val="EAB71F"/>
              </a:buClr>
              <a:buFont typeface="Courier New" panose="02070309020205020404" pitchFamily="49" charset="0"/>
              <a:buChar char="o"/>
            </a:pPr>
            <a:r>
              <a:rPr lang="en-US" sz="2000" b="1" dirty="0">
                <a:solidFill>
                  <a:srgbClr val="10233E"/>
                </a:solidFill>
              </a:rPr>
              <a:t>Second Vice District Governor: Greg DeRosa, Fairfax Host</a:t>
            </a:r>
            <a:endParaRPr lang="en-US" sz="2000" dirty="0"/>
          </a:p>
          <a:p>
            <a:pPr>
              <a:buClr>
                <a:srgbClr val="EAB71F"/>
              </a:buClr>
              <a:buFont typeface="Courier New" panose="02070309020205020404" pitchFamily="49" charset="0"/>
              <a:buChar char="o"/>
            </a:pPr>
            <a:r>
              <a:rPr lang="en-US" sz="2000" b="1" dirty="0">
                <a:solidFill>
                  <a:srgbClr val="10233E"/>
                </a:solidFill>
              </a:rPr>
              <a:t>Cabinet Secretary: Vicki Davies, Stephens City</a:t>
            </a:r>
          </a:p>
          <a:p>
            <a:pPr>
              <a:buClr>
                <a:srgbClr val="EAB71F"/>
              </a:buClr>
              <a:buFont typeface="Courier New" panose="02070309020205020404" pitchFamily="49" charset="0"/>
              <a:buChar char="o"/>
            </a:pPr>
            <a:r>
              <a:rPr lang="en-US" sz="2000" b="1" dirty="0">
                <a:solidFill>
                  <a:srgbClr val="10233E"/>
                </a:solidFill>
              </a:rPr>
              <a:t>Treasurer: Thomas Rachele, Montclair Lions Club</a:t>
            </a:r>
          </a:p>
          <a:p>
            <a:pPr>
              <a:buClr>
                <a:srgbClr val="EAB71F"/>
              </a:buClr>
              <a:buFont typeface="Courier New" panose="02070309020205020404" pitchFamily="49" charset="0"/>
              <a:buChar char="o"/>
            </a:pPr>
            <a:r>
              <a:rPr lang="en-US" sz="2000" b="1" dirty="0">
                <a:solidFill>
                  <a:srgbClr val="10233E"/>
                </a:solidFill>
              </a:rPr>
              <a:t>Region/Zone:  </a:t>
            </a:r>
            <a:r>
              <a:rPr lang="en-US" sz="2000" b="1" dirty="0">
                <a:solidFill>
                  <a:srgbClr val="10233E"/>
                </a:solidFill>
                <a:highlight>
                  <a:srgbClr val="FFFF00"/>
                </a:highlight>
              </a:rPr>
              <a:t>&lt;Insert your Region/Zone here (Chair)&gt;</a:t>
            </a:r>
            <a:endParaRPr lang="en-US" sz="2000" dirty="0">
              <a:highlight>
                <a:srgbClr val="FFFF00"/>
              </a:highlight>
            </a:endParaRPr>
          </a:p>
          <a:p>
            <a:pPr>
              <a:buClr>
                <a:srgbClr val="EAB71F"/>
              </a:buClr>
              <a:buFont typeface="Courier New" panose="02070309020205020404" pitchFamily="49" charset="0"/>
              <a:buChar char="o"/>
            </a:pPr>
            <a:r>
              <a:rPr lang="en-US" sz="2000" b="1" dirty="0">
                <a:solidFill>
                  <a:srgbClr val="10233E"/>
                </a:solidFill>
              </a:rPr>
              <a:t>Immediate Past District Governor: James Cech, Montclair</a:t>
            </a:r>
          </a:p>
          <a:p>
            <a:pPr>
              <a:buClr>
                <a:srgbClr val="EAB71F"/>
              </a:buClr>
              <a:buFont typeface="Courier New" panose="02070309020205020404" pitchFamily="49" charset="0"/>
              <a:buChar char="o"/>
            </a:pPr>
            <a:r>
              <a:rPr lang="en-US" sz="2000" b="1" dirty="0">
                <a:solidFill>
                  <a:srgbClr val="10233E"/>
                </a:solidFill>
              </a:rPr>
              <a:t>Council Chair: DG-E Dan Visone, Aquia </a:t>
            </a:r>
            <a:r>
              <a:rPr lang="en-US" sz="2000" b="1" dirty="0" err="1">
                <a:solidFill>
                  <a:srgbClr val="10233E"/>
                </a:solidFill>
              </a:rPr>
              <a:t>Harbour</a:t>
            </a:r>
            <a:r>
              <a:rPr lang="en-US" sz="2000" b="1" dirty="0">
                <a:solidFill>
                  <a:srgbClr val="10233E"/>
                </a:solidFill>
              </a:rPr>
              <a:t> Host</a:t>
            </a:r>
            <a:endParaRPr lang="en-US" sz="2000" dirty="0"/>
          </a:p>
          <a:p>
            <a:pPr>
              <a:buClr>
                <a:srgbClr val="EAB71F"/>
              </a:buClr>
              <a:buFont typeface="Courier New" panose="02070309020205020404" pitchFamily="49" charset="0"/>
              <a:buChar char="o"/>
            </a:pPr>
            <a:r>
              <a:rPr lang="en-US" sz="2000" b="1" dirty="0">
                <a:solidFill>
                  <a:srgbClr val="10233E"/>
                </a:solidFill>
              </a:rPr>
              <a:t>Global Action Team:</a:t>
            </a:r>
          </a:p>
          <a:p>
            <a:pPr lvl="1">
              <a:buClr>
                <a:srgbClr val="EAB71F"/>
              </a:buClr>
              <a:buFont typeface="Arial" panose="020B0604020202020204" pitchFamily="34" charset="0"/>
              <a:buChar char="•"/>
            </a:pPr>
            <a:r>
              <a:rPr lang="en-US" sz="1600" dirty="0"/>
              <a:t>Global Action Team District Chairperson (District Governor): Dan Visone</a:t>
            </a:r>
          </a:p>
          <a:p>
            <a:pPr lvl="1">
              <a:buClr>
                <a:srgbClr val="EAB71F"/>
              </a:buClr>
              <a:buFont typeface="Arial" panose="020B0604020202020204" pitchFamily="34" charset="0"/>
              <a:buChar char="•"/>
            </a:pPr>
            <a:r>
              <a:rPr lang="en-US" sz="1600" dirty="0"/>
              <a:t>Global Membership Team District Coordinators: PCC Glen Logan</a:t>
            </a:r>
          </a:p>
          <a:p>
            <a:pPr lvl="1">
              <a:buClr>
                <a:srgbClr val="EAB71F"/>
              </a:buClr>
              <a:buFont typeface="Arial" panose="020B0604020202020204" pitchFamily="34" charset="0"/>
              <a:buChar char="•"/>
            </a:pPr>
            <a:r>
              <a:rPr lang="en-US" sz="1600" dirty="0"/>
              <a:t>Global Leadership Team District Coordinator: PCC Wilma Murphy</a:t>
            </a:r>
          </a:p>
          <a:p>
            <a:pPr lvl="1">
              <a:buClr>
                <a:srgbClr val="EAB71F"/>
              </a:buClr>
              <a:buFont typeface="Arial" panose="020B0604020202020204" pitchFamily="34" charset="0"/>
              <a:buChar char="•"/>
            </a:pPr>
            <a:r>
              <a:rPr lang="en-US" sz="1600" dirty="0"/>
              <a:t>Global Service Team District Coordinator: Evelyn Marr</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District Conferences and State Convention</a:t>
            </a:r>
            <a:endParaRPr lang="en-US" dirty="0"/>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District conferences are held to:</a:t>
            </a:r>
          </a:p>
          <a:p>
            <a:pPr lvl="1">
              <a:buClr>
                <a:srgbClr val="EAB71F"/>
              </a:buClr>
              <a:buFont typeface="Arial" panose="020B0604020202020204" pitchFamily="34" charset="0"/>
              <a:buChar char="•"/>
            </a:pPr>
            <a:r>
              <a:rPr lang="en-US" sz="1600" dirty="0"/>
              <a:t>Develop fellowship among the Lions of the district</a:t>
            </a:r>
          </a:p>
          <a:p>
            <a:pPr lvl="1">
              <a:buClr>
                <a:srgbClr val="EAB71F"/>
              </a:buClr>
              <a:buFont typeface="Arial" panose="020B0604020202020204" pitchFamily="34" charset="0"/>
              <a:buChar char="•"/>
            </a:pPr>
            <a:r>
              <a:rPr lang="en-US" sz="1600" dirty="0"/>
              <a:t>Conduct general district business</a:t>
            </a:r>
          </a:p>
          <a:p>
            <a:pPr lvl="1">
              <a:buClr>
                <a:srgbClr val="EAB71F"/>
              </a:buClr>
              <a:buFont typeface="Arial" panose="020B0604020202020204" pitchFamily="34" charset="0"/>
              <a:buChar char="•"/>
            </a:pPr>
            <a:r>
              <a:rPr lang="en-US" sz="1600" dirty="0"/>
              <a:t>Conduct seminars</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District 24-L Fall Conference (2025)</a:t>
            </a:r>
          </a:p>
          <a:p>
            <a:pPr lvl="1">
              <a:buClr>
                <a:srgbClr val="EAB71F"/>
              </a:buClr>
              <a:buFont typeface="Wingdings" panose="05000000000000000000" pitchFamily="2" charset="2"/>
              <a:buChar char="ü"/>
            </a:pPr>
            <a:r>
              <a:rPr lang="en-US" sz="1600" b="1" dirty="0">
                <a:solidFill>
                  <a:srgbClr val="10233E"/>
                </a:solidFill>
              </a:rPr>
              <a:t>September 27, 2025:  St. Paul’s Lutheran Church, Stafford, VA</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District 24-L Winter Conference (2026)</a:t>
            </a:r>
          </a:p>
          <a:p>
            <a:pPr lvl="1">
              <a:buClr>
                <a:srgbClr val="EAB71F"/>
              </a:buClr>
            </a:pPr>
            <a:r>
              <a:rPr lang="en-US" sz="1600" b="1" dirty="0">
                <a:solidFill>
                  <a:srgbClr val="10233E"/>
                </a:solidFill>
              </a:rPr>
              <a:t>January 10, 2026: Winchester Moose Lodge, Winchester, VA</a:t>
            </a:r>
          </a:p>
          <a:p>
            <a:pPr lvl="1">
              <a:buClr>
                <a:srgbClr val="EAB71F"/>
              </a:buClr>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Lions of Virginia State Convention</a:t>
            </a:r>
          </a:p>
          <a:p>
            <a:pPr lvl="1">
              <a:buClr>
                <a:srgbClr val="EAB71F"/>
              </a:buClr>
              <a:buFont typeface="Arial" panose="020B0604020202020204" pitchFamily="34" charset="0"/>
              <a:buChar char="•"/>
            </a:pPr>
            <a:r>
              <a:rPr lang="en-US" sz="1600" dirty="0"/>
              <a:t>Develop fellowship among the Lions of the multiple district (across Virginia)</a:t>
            </a:r>
          </a:p>
          <a:p>
            <a:pPr lvl="1">
              <a:buClr>
                <a:srgbClr val="EAB71F"/>
              </a:buClr>
              <a:buFont typeface="Arial" panose="020B0604020202020204" pitchFamily="34" charset="0"/>
              <a:buChar char="•"/>
            </a:pPr>
            <a:r>
              <a:rPr lang="en-US" sz="1600" dirty="0"/>
              <a:t>Conduct general district business</a:t>
            </a:r>
          </a:p>
          <a:p>
            <a:pPr lvl="1">
              <a:buClr>
                <a:srgbClr val="EAB71F"/>
              </a:buClr>
              <a:buFont typeface="Arial" panose="020B0604020202020204" pitchFamily="34" charset="0"/>
              <a:buChar char="•"/>
            </a:pPr>
            <a:r>
              <a:rPr lang="en-US" sz="1600" dirty="0"/>
              <a:t>Elect the district governor and vice district governors</a:t>
            </a:r>
          </a:p>
          <a:p>
            <a:pPr lvl="1">
              <a:buClr>
                <a:srgbClr val="EAB71F"/>
              </a:buClr>
              <a:buFont typeface="Arial" panose="020B0604020202020204" pitchFamily="34" charset="0"/>
              <a:buChar char="•"/>
            </a:pPr>
            <a:r>
              <a:rPr lang="en-US" sz="1600" dirty="0"/>
              <a:t>Conduct seminars</a:t>
            </a:r>
          </a:p>
          <a:p>
            <a:pPr marL="457200" lvl="1" indent="0">
              <a:buClr>
                <a:srgbClr val="EAB71F"/>
              </a:buClr>
              <a:buNone/>
            </a:pPr>
            <a:endParaRPr lang="en-US" sz="1600" b="1" dirty="0">
              <a:solidFill>
                <a:srgbClr val="10233E"/>
              </a:solidFill>
            </a:endParaRPr>
          </a:p>
          <a:p>
            <a:pPr lvl="1">
              <a:buClr>
                <a:srgbClr val="EAB71F"/>
              </a:buClr>
              <a:buFont typeface="Courier New" panose="02070309020205020404" pitchFamily="49" charset="0"/>
              <a:buChar char="o"/>
            </a:pP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500" dirty="0"/>
              <a:t>How the District and Multiple District Communicate</a:t>
            </a:r>
            <a:endParaRPr lang="en-US" sz="2500" dirty="0"/>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8534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Social Media</a:t>
            </a:r>
          </a:p>
          <a:p>
            <a:pPr lvl="1">
              <a:buClr>
                <a:srgbClr val="EAB71F"/>
              </a:buClr>
            </a:pPr>
            <a:r>
              <a:rPr lang="en-US" sz="1600" dirty="0"/>
              <a:t>Facebook – </a:t>
            </a:r>
            <a:r>
              <a:rPr lang="en-US" sz="1400" dirty="0">
                <a:hlinkClick r:id="rId3"/>
              </a:rPr>
              <a:t>https://www.facebook.com/people/Virginia-Lions-District-24-L/61577663016545/</a:t>
            </a:r>
            <a:endParaRPr lang="en-US" sz="1400" dirty="0"/>
          </a:p>
          <a:p>
            <a:pPr lvl="1">
              <a:buClr>
                <a:srgbClr val="EAB71F"/>
              </a:buClr>
            </a:pPr>
            <a:r>
              <a:rPr lang="en-US" sz="1600" dirty="0"/>
              <a:t>Instagram – </a:t>
            </a:r>
            <a:r>
              <a:rPr lang="en-US" sz="1600" dirty="0">
                <a:hlinkClick r:id="rId4"/>
              </a:rPr>
              <a:t>https://www.instagram.com/virgina_lions_24l/</a:t>
            </a:r>
            <a:endParaRPr lang="en-US" sz="1600" dirty="0"/>
          </a:p>
          <a:p>
            <a:pPr lvl="1">
              <a:buClr>
                <a:srgbClr val="EAB71F"/>
              </a:buClr>
            </a:pPr>
            <a:r>
              <a:rPr lang="en-US" sz="1600" dirty="0"/>
              <a:t>LinkedIn - </a:t>
            </a:r>
            <a:r>
              <a:rPr lang="en-US" sz="1600" dirty="0">
                <a:hlinkClick r:id="rId5"/>
              </a:rPr>
              <a:t>https://www.linkedin.com/groups/4525259/</a:t>
            </a:r>
            <a:endParaRPr lang="en-US" sz="1600" dirty="0"/>
          </a:p>
          <a:p>
            <a:pPr lvl="1">
              <a:buClr>
                <a:srgbClr val="EAB71F"/>
              </a:buClr>
            </a:pPr>
            <a:endParaRPr lang="en-US" sz="2000" dirty="0"/>
          </a:p>
          <a:p>
            <a:pPr>
              <a:buClr>
                <a:srgbClr val="EAB71F"/>
              </a:buClr>
              <a:buFont typeface="Courier New" panose="02070309020205020404" pitchFamily="49" charset="0"/>
              <a:buChar char="o"/>
            </a:pPr>
            <a:r>
              <a:rPr lang="en-US" sz="2000" dirty="0"/>
              <a:t>Websites</a:t>
            </a:r>
          </a:p>
          <a:p>
            <a:pPr lvl="1">
              <a:buClr>
                <a:srgbClr val="EAB71F"/>
              </a:buClr>
            </a:pPr>
            <a:r>
              <a:rPr lang="en-US" sz="1600" dirty="0"/>
              <a:t>District – valions.org</a:t>
            </a:r>
          </a:p>
          <a:p>
            <a:pPr lvl="1">
              <a:buClr>
                <a:srgbClr val="EAB71F"/>
              </a:buClr>
            </a:pPr>
            <a:r>
              <a:rPr lang="en-US" sz="1600" dirty="0"/>
              <a:t>Multiple District – lionsofvirginia.org</a:t>
            </a:r>
          </a:p>
          <a:p>
            <a:pPr>
              <a:buClr>
                <a:srgbClr val="EAB71F"/>
              </a:buClr>
              <a:buFont typeface="Courier New" panose="02070309020205020404" pitchFamily="49" charset="0"/>
              <a:buChar char="o"/>
            </a:pPr>
            <a:endParaRPr lang="en-US" sz="2000" dirty="0"/>
          </a:p>
          <a:p>
            <a:pPr>
              <a:buClr>
                <a:srgbClr val="EAB71F"/>
              </a:buClr>
              <a:buFont typeface="Courier New" panose="02070309020205020404" pitchFamily="49" charset="0"/>
              <a:buChar char="o"/>
            </a:pPr>
            <a:r>
              <a:rPr lang="en-US" sz="2000" dirty="0" err="1"/>
              <a:t>PawPrints</a:t>
            </a:r>
            <a:r>
              <a:rPr lang="en-US" sz="2000" dirty="0"/>
              <a:t> Newsletter – transitioned to Webnews/BLOG on the new website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EE696-19CB-1BC4-5416-BE0C81CF673E}"/>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8BDF6D63-24DB-D40C-5DE4-D1E5CE3CF47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n-US" sz="4000" kern="0" dirty="0"/>
              <a:t>Lions Clubs International</a:t>
            </a:r>
          </a:p>
        </p:txBody>
      </p:sp>
      <p:pic>
        <p:nvPicPr>
          <p:cNvPr id="4" name="Picture Placeholder 7">
            <a:extLst>
              <a:ext uri="{FF2B5EF4-FFF2-40B4-BE49-F238E27FC236}">
                <a16:creationId xmlns:a16="http://schemas.microsoft.com/office/drawing/2014/main" id="{F396306F-E1C7-6164-5034-F2BAEBC3B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extLst>
      <p:ext uri="{BB962C8B-B14F-4D97-AF65-F5344CB8AC3E}">
        <p14:creationId xmlns:p14="http://schemas.microsoft.com/office/powerpoint/2010/main" val="212948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History</a:t>
            </a:r>
            <a:endParaRPr lang="en-US" dirty="0"/>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Name and Logo</a:t>
            </a:r>
            <a:endParaRPr lang="en-US" dirty="0"/>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The official name of the association is “The International Association of Lions Clubs” or simply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en-US" sz="2000" dirty="0"/>
              <a:t>The name Lions was chosen on a secret ballot over several others because the lion stood for strength, courage, fidelity and vital action.</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dirty="0"/>
              <a:t>The Lions logo consists of a gold “L” on a blue field surrounded by a gold circle. On either side of the circle is the profile of a Lion’s head, one looking back upon a proud past and the other looking optimistically toward the future.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5989D38-3C31-1128-408B-2FC06B96D657}"/>
              </a:ext>
            </a:extLst>
          </p:cNvPr>
          <p:cNvSpPr>
            <a:spLocks noGrp="1"/>
          </p:cNvSpPr>
          <p:nvPr>
            <p:ph type="title"/>
          </p:nvPr>
        </p:nvSpPr>
        <p:spPr>
          <a:xfrm>
            <a:off x="152400" y="76200"/>
            <a:ext cx="8382000" cy="457200"/>
          </a:xfrm>
        </p:spPr>
        <p:txBody>
          <a:bodyPr/>
          <a:lstStyle/>
          <a:p>
            <a:r>
              <a:rPr lang="en-US" sz="2400" dirty="0"/>
              <a:t>Lions Clubs International Organizational Structure</a:t>
            </a:r>
          </a:p>
        </p:txBody>
      </p:sp>
      <p:pic>
        <p:nvPicPr>
          <p:cNvPr id="4" name="Picture 3">
            <a:extLst>
              <a:ext uri="{FF2B5EF4-FFF2-40B4-BE49-F238E27FC236}">
                <a16:creationId xmlns:a16="http://schemas.microsoft.com/office/drawing/2014/main" id="{3248626A-8A81-3449-C63C-0FE2ADFF5679}"/>
              </a:ext>
            </a:extLst>
          </p:cNvPr>
          <p:cNvPicPr>
            <a:picLocks noChangeAspect="1"/>
          </p:cNvPicPr>
          <p:nvPr/>
        </p:nvPicPr>
        <p:blipFill>
          <a:blip r:embed="rId3"/>
          <a:srcRect b="12644"/>
          <a:stretch/>
        </p:blipFill>
        <p:spPr>
          <a:xfrm>
            <a:off x="0" y="685800"/>
            <a:ext cx="9144000" cy="5867400"/>
          </a:xfrm>
          <a:prstGeom prst="rect">
            <a:avLst/>
          </a:prstGeom>
          <a:noFill/>
        </p:spPr>
      </p:pic>
    </p:spTree>
    <p:extLst>
      <p:ext uri="{BB962C8B-B14F-4D97-AF65-F5344CB8AC3E}">
        <p14:creationId xmlns:p14="http://schemas.microsoft.com/office/powerpoint/2010/main" val="640829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nSpc>
                <a:spcPct val="90000"/>
              </a:lnSpc>
              <a:spcAft>
                <a:spcPts val="600"/>
              </a:spcAft>
            </a:pPr>
            <a:r>
              <a:rPr lang="en-US" sz="2600" kern="0" dirty="0"/>
              <a:t>Constitutional Area I – </a:t>
            </a:r>
            <a:r>
              <a:rPr lang="en-US" sz="2600" b="1" kern="0" dirty="0">
                <a:latin typeface="+mj-lt"/>
                <a:ea typeface="+mj-ea"/>
                <a:cs typeface="+mj-cs"/>
              </a:rPr>
              <a:t>LionsUSA</a:t>
            </a:r>
            <a:r>
              <a:rPr lang="en-US" sz="2600" kern="0" dirty="0"/>
              <a:t>.org</a:t>
            </a:r>
            <a:endParaRPr lang="en-US" sz="2600" b="1" kern="0" dirty="0">
              <a:latin typeface="+mj-lt"/>
              <a:ea typeface="+mj-ea"/>
              <a:cs typeface="+mj-cs"/>
            </a:endParaRPr>
          </a:p>
        </p:txBody>
      </p:sp>
      <p:pic>
        <p:nvPicPr>
          <p:cNvPr id="2" name="Picture 1">
            <a:extLst>
              <a:ext uri="{FF2B5EF4-FFF2-40B4-BE49-F238E27FC236}">
                <a16:creationId xmlns:a16="http://schemas.microsoft.com/office/drawing/2014/main" id="{C653E847-CC8C-43B8-2B50-9F826A6966A7}"/>
              </a:ext>
            </a:extLst>
          </p:cNvPr>
          <p:cNvPicPr>
            <a:picLocks noChangeAspect="1"/>
          </p:cNvPicPr>
          <p:nvPr/>
        </p:nvPicPr>
        <p:blipFill>
          <a:blip r:embed="rId3"/>
          <a:stretch>
            <a:fillRect/>
          </a:stretch>
        </p:blipFill>
        <p:spPr>
          <a:xfrm>
            <a:off x="1638300" y="838200"/>
            <a:ext cx="5867400" cy="563680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14F3-9954-C838-F3B0-FC154F8819EF}"/>
              </a:ext>
            </a:extLst>
          </p:cNvPr>
          <p:cNvSpPr>
            <a:spLocks noGrp="1"/>
          </p:cNvSpPr>
          <p:nvPr>
            <p:ph type="title"/>
          </p:nvPr>
        </p:nvSpPr>
        <p:spPr/>
        <p:txBody>
          <a:bodyPr/>
          <a:lstStyle/>
          <a:p>
            <a:r>
              <a:rPr lang="en-US" dirty="0"/>
              <a:t>One of Several </a:t>
            </a:r>
            <a:r>
              <a:rPr lang="en-US" dirty="0" err="1"/>
              <a:t>LionsUSA</a:t>
            </a:r>
            <a:r>
              <a:rPr lang="en-US" dirty="0"/>
              <a:t> Resources</a:t>
            </a:r>
          </a:p>
        </p:txBody>
      </p:sp>
      <p:pic>
        <p:nvPicPr>
          <p:cNvPr id="5" name="Content Placeholder 4" descr="A close-up of a website&#10;&#10;AI-generated content may be incorrect.">
            <a:extLst>
              <a:ext uri="{FF2B5EF4-FFF2-40B4-BE49-F238E27FC236}">
                <a16:creationId xmlns:a16="http://schemas.microsoft.com/office/drawing/2014/main" id="{F830DA2E-FCDC-3CF2-D120-049A3C2B5D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22" y="1828800"/>
            <a:ext cx="8847311" cy="3634870"/>
          </a:xfrm>
        </p:spPr>
      </p:pic>
    </p:spTree>
    <p:extLst>
      <p:ext uri="{BB962C8B-B14F-4D97-AF65-F5344CB8AC3E}">
        <p14:creationId xmlns:p14="http://schemas.microsoft.com/office/powerpoint/2010/main" val="1400536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solidFill>
                  <a:schemeClr val="bg1"/>
                </a:solidFill>
              </a:rPr>
              <a:t>Who Lions Are</a:t>
            </a:r>
            <a:endParaRPr lang="en-US" dirty="0">
              <a:solidFill>
                <a:schemeClr val="bg1"/>
              </a:solidFill>
            </a:endParaRPr>
          </a:p>
        </p:txBody>
      </p:sp>
      <p:sp>
        <p:nvSpPr>
          <p:cNvPr id="5" name="Content Placeholder 4"/>
          <p:cNvSpPr>
            <a:spLocks noGrp="1"/>
          </p:cNvSpPr>
          <p:nvPr>
            <p:ph idx="1"/>
          </p:nvPr>
        </p:nvSpPr>
        <p:spPr>
          <a:xfrm>
            <a:off x="152400" y="1118616"/>
            <a:ext cx="7772400" cy="5410200"/>
          </a:xfrm>
        </p:spPr>
        <p:txBody>
          <a:bodyPr/>
          <a:lstStyle/>
          <a:p>
            <a:pPr marL="0" indent="0">
              <a:buNone/>
            </a:pPr>
            <a:r>
              <a:rPr lang="en-US" b="1" dirty="0">
                <a:solidFill>
                  <a:srgbClr val="10233E"/>
                </a:solidFill>
              </a:rPr>
              <a:t>Lions are men and women dedicated to serving those in need, whether in their own community or around the world.</a:t>
            </a:r>
          </a:p>
          <a:p>
            <a:pPr lvl="1"/>
            <a:endParaRPr lang="en-US" dirty="0"/>
          </a:p>
          <a:p>
            <a:pPr lvl="1">
              <a:buClr>
                <a:srgbClr val="EAB71F"/>
              </a:buClr>
              <a:buFont typeface="Courier New" panose="02070309020205020404" pitchFamily="49" charset="0"/>
              <a:buChar char="o"/>
            </a:pPr>
            <a:r>
              <a:rPr lang="en-US" dirty="0"/>
              <a:t>Over 1.4 million members</a:t>
            </a:r>
          </a:p>
          <a:p>
            <a:pPr lvl="1">
              <a:buClr>
                <a:srgbClr val="EAB71F"/>
              </a:buClr>
              <a:buFont typeface="Courier New" panose="02070309020205020404" pitchFamily="49" charset="0"/>
              <a:buChar char="o"/>
            </a:pPr>
            <a:r>
              <a:rPr lang="en-US" dirty="0"/>
              <a:t>Over 200 countries</a:t>
            </a:r>
          </a:p>
          <a:p>
            <a:pPr lvl="1">
              <a:buClr>
                <a:srgbClr val="EAB71F"/>
              </a:buClr>
              <a:buFont typeface="Courier New" panose="02070309020205020404" pitchFamily="49" charset="0"/>
              <a:buChar char="o"/>
            </a:pPr>
            <a:r>
              <a:rPr lang="en-US" dirty="0"/>
              <a:t>More than 48,000 clubs</a:t>
            </a:r>
          </a:p>
          <a:p>
            <a:pPr lvl="1">
              <a:buNone/>
            </a:pPr>
            <a:endParaRPr lang="en-US" dirty="0"/>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LCI Organizational Structure (Continued)</a:t>
            </a:r>
            <a:endParaRPr lang="en-US" dirty="0"/>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International officers implement policy and serve as inspirational leaders of the world’s Lions. Lion Year 2025-2026 Int’l Officers:</a:t>
            </a:r>
          </a:p>
          <a:p>
            <a:pPr lvl="1">
              <a:buClr>
                <a:srgbClr val="EAB71F"/>
              </a:buClr>
              <a:buFont typeface="Arial" panose="020B0604020202020204" pitchFamily="34" charset="0"/>
              <a:buChar char="•"/>
            </a:pPr>
            <a:r>
              <a:rPr lang="en-US" sz="1600" b="1" dirty="0">
                <a:solidFill>
                  <a:srgbClr val="10233E"/>
                </a:solidFill>
              </a:rPr>
              <a:t>International President: A.P. Singh, India</a:t>
            </a:r>
          </a:p>
          <a:p>
            <a:pPr lvl="1">
              <a:buClr>
                <a:srgbClr val="EAB71F"/>
              </a:buClr>
              <a:buFont typeface="Arial" panose="020B0604020202020204" pitchFamily="34" charset="0"/>
              <a:buChar char="•"/>
            </a:pPr>
            <a:r>
              <a:rPr lang="en-US" sz="1600" b="1" dirty="0">
                <a:solidFill>
                  <a:srgbClr val="10233E"/>
                </a:solidFill>
              </a:rPr>
              <a:t>First Vice President:  Mark Lyon, Connecticut</a:t>
            </a:r>
          </a:p>
          <a:p>
            <a:pPr lvl="1">
              <a:buClr>
                <a:srgbClr val="EAB71F"/>
              </a:buClr>
              <a:buFont typeface="Arial" panose="020B0604020202020204" pitchFamily="34" charset="0"/>
              <a:buChar char="•"/>
            </a:pPr>
            <a:r>
              <a:rPr lang="en-US" sz="1600" b="1" dirty="0">
                <a:solidFill>
                  <a:srgbClr val="10233E"/>
                </a:solidFill>
              </a:rPr>
              <a:t>Second Vice President:  Manoj Shah, Kenya</a:t>
            </a:r>
          </a:p>
          <a:p>
            <a:pPr lvl="1">
              <a:buClr>
                <a:srgbClr val="EAB71F"/>
              </a:buClr>
              <a:buFont typeface="Arial" panose="020B0604020202020204" pitchFamily="34" charset="0"/>
              <a:buChar char="•"/>
            </a:pPr>
            <a:r>
              <a:rPr lang="en-US" sz="1600" b="1" dirty="0">
                <a:solidFill>
                  <a:srgbClr val="10233E"/>
                </a:solidFill>
              </a:rPr>
              <a:t>Third Vice President: Tony Benbow, Australia</a:t>
            </a:r>
          </a:p>
          <a:p>
            <a:pPr lvl="1">
              <a:buClr>
                <a:srgbClr val="EAB71F"/>
              </a:buClr>
              <a:buFont typeface="Arial" panose="020B0604020202020204" pitchFamily="34" charset="0"/>
              <a:buChar char="•"/>
            </a:pPr>
            <a:r>
              <a:rPr lang="en-US" sz="1600" b="1" dirty="0">
                <a:solidFill>
                  <a:srgbClr val="10233E"/>
                </a:solidFill>
              </a:rPr>
              <a:t>Immediate Past President/LCIF Chairperson: Fabricio Oliviera, Brazil</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The International Board of Directors is the governing body of the association.</a:t>
            </a:r>
          </a:p>
          <a:p>
            <a:pPr lvl="1">
              <a:buClr>
                <a:srgbClr val="EAB71F"/>
              </a:buClr>
              <a:buFont typeface="Arial" panose="020B0604020202020204" pitchFamily="34" charset="0"/>
              <a:buChar char="•"/>
            </a:pPr>
            <a:r>
              <a:rPr lang="en-US" sz="1600" dirty="0"/>
              <a:t>34 members</a:t>
            </a:r>
          </a:p>
          <a:p>
            <a:pPr marL="457200" lvl="1" indent="0">
              <a:buClr>
                <a:srgbClr val="EAB71F"/>
              </a:buClr>
              <a:buNone/>
            </a:pPr>
            <a:endParaRPr lang="en-US" sz="1600" dirty="0"/>
          </a:p>
          <a:p>
            <a:pPr>
              <a:buClr>
                <a:srgbClr val="EAB71F"/>
              </a:buClr>
              <a:buFont typeface="Courier New" panose="02070309020205020404" pitchFamily="49" charset="0"/>
              <a:buChar char="o"/>
            </a:pPr>
            <a:r>
              <a:rPr lang="en-US" sz="2000" b="1" dirty="0">
                <a:solidFill>
                  <a:srgbClr val="10233E"/>
                </a:solidFill>
              </a:rPr>
              <a:t>The International Constitution and By-Laws govern the operations of the association and establish the rules by which the association is to function.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International Convention</a:t>
            </a:r>
            <a:endParaRPr lang="en-US" dirty="0"/>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43000"/>
            <a:ext cx="86868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Convention brings together thousands of Lions from around the world for a week of business, education, celebration and fellowship.</a:t>
            </a:r>
          </a:p>
          <a:p>
            <a:pPr marL="0" indent="0">
              <a:buClr>
                <a:srgbClr val="EAB71F"/>
              </a:buClr>
              <a:buNone/>
            </a:pPr>
            <a:endParaRPr lang="en-US" sz="2000" b="1" dirty="0">
              <a:solidFill>
                <a:srgbClr val="10233E"/>
              </a:solidFill>
            </a:endParaRPr>
          </a:p>
        </p:txBody>
      </p:sp>
      <p:graphicFrame>
        <p:nvGraphicFramePr>
          <p:cNvPr id="6" name="Table 5">
            <a:extLst>
              <a:ext uri="{FF2B5EF4-FFF2-40B4-BE49-F238E27FC236}">
                <a16:creationId xmlns:a16="http://schemas.microsoft.com/office/drawing/2014/main" id="{F459308F-53D7-1D93-C512-E118C5D30EED}"/>
              </a:ext>
            </a:extLst>
          </p:cNvPr>
          <p:cNvGraphicFramePr>
            <a:graphicFrameLocks noGrp="1"/>
          </p:cNvGraphicFramePr>
          <p:nvPr>
            <p:extLst>
              <p:ext uri="{D42A27DB-BD31-4B8C-83A1-F6EECF244321}">
                <p14:modId xmlns:p14="http://schemas.microsoft.com/office/powerpoint/2010/main" val="551889654"/>
              </p:ext>
            </p:extLst>
          </p:nvPr>
        </p:nvGraphicFramePr>
        <p:xfrm>
          <a:off x="2235200" y="4524225"/>
          <a:ext cx="4673600" cy="457200"/>
        </p:xfrm>
        <a:graphic>
          <a:graphicData uri="http://schemas.openxmlformats.org/drawingml/2006/table">
            <a:tbl>
              <a:tblPr>
                <a:tableStyleId>{5C22544A-7EE6-4342-B048-85BDC9FD1C3A}</a:tableStyleId>
              </a:tblPr>
              <a:tblGrid>
                <a:gridCol w="4673600">
                  <a:extLst>
                    <a:ext uri="{9D8B030D-6E8A-4147-A177-3AD203B41FA5}">
                      <a16:colId xmlns:a16="http://schemas.microsoft.com/office/drawing/2014/main" val="2113728790"/>
                    </a:ext>
                  </a:extLst>
                </a:gridCol>
              </a:tblGrid>
              <a:tr h="457200">
                <a:tc>
                  <a:txBody>
                    <a:bodyPr/>
                    <a:lstStyle/>
                    <a:p>
                      <a:pPr algn="l" fontAlgn="b"/>
                      <a:r>
                        <a:rPr lang="en-US" sz="2000" b="0" i="0" u="none" strike="noStrike" dirty="0">
                          <a:effectLst/>
                          <a:latin typeface="Arial" panose="020B0604020202020204" pitchFamily="34" charset="0"/>
                          <a:cs typeface="Arial" panose="020B0604020202020204" pitchFamily="34" charset="0"/>
                        </a:rPr>
                        <a:t>To learn more visit </a:t>
                      </a:r>
                      <a:r>
                        <a:rPr lang="en-US" sz="2000" b="0" i="0" u="none" strike="noStrike" dirty="0">
                          <a:effectLst/>
                          <a:latin typeface="Arial" panose="020B0604020202020204" pitchFamily="34" charset="0"/>
                          <a:cs typeface="Arial" panose="020B0604020202020204" pitchFamily="34" charset="0"/>
                          <a:hlinkClick r:id="rId3" tooltip="LCICon.lionsclubs.org"/>
                        </a:rPr>
                        <a:t>LCICon.lionsclubs.org</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2310091280"/>
                  </a:ext>
                </a:extLst>
              </a:tr>
            </a:tbl>
          </a:graphicData>
        </a:graphic>
      </p:graphicFrame>
      <p:pic>
        <p:nvPicPr>
          <p:cNvPr id="7" name="Picture 6" descr="A close-up of a logo&#10;&#10;AI-generated content may be incorrect.">
            <a:extLst>
              <a:ext uri="{FF2B5EF4-FFF2-40B4-BE49-F238E27FC236}">
                <a16:creationId xmlns:a16="http://schemas.microsoft.com/office/drawing/2014/main" id="{A1A1C20E-2BDC-28CF-CC15-37BFBFD85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599267"/>
            <a:ext cx="7056545" cy="153549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International Headquarters</a:t>
            </a:r>
            <a:endParaRPr lang="en-US" dirty="0"/>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Located in Oak Brook, Illinois</a:t>
            </a:r>
            <a:endParaRPr lang="en-US" sz="14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Approximately 275 staff members </a:t>
            </a:r>
            <a:br>
              <a:rPr lang="en-US" sz="2000" b="1" dirty="0">
                <a:solidFill>
                  <a:srgbClr val="10233E"/>
                </a:solidFill>
              </a:rPr>
            </a:br>
            <a:r>
              <a:rPr lang="en-US" sz="2000" b="1" dirty="0">
                <a:solidFill>
                  <a:srgbClr val="10233E"/>
                </a:solidFill>
              </a:rPr>
              <a:t>in 11 divisions:</a:t>
            </a:r>
          </a:p>
          <a:p>
            <a:pPr lvl="1">
              <a:buClr>
                <a:srgbClr val="EAB71F"/>
              </a:buClr>
              <a:buFont typeface="Arial" panose="020B0604020202020204" pitchFamily="34" charset="0"/>
              <a:buChar char="•"/>
            </a:pPr>
            <a:r>
              <a:rPr lang="en-US" sz="1800" dirty="0"/>
              <a:t>Convention</a:t>
            </a:r>
          </a:p>
          <a:p>
            <a:pPr lvl="1">
              <a:buClr>
                <a:srgbClr val="EAB71F"/>
              </a:buClr>
              <a:buFont typeface="Arial" panose="020B0604020202020204" pitchFamily="34" charset="0"/>
              <a:buChar char="•"/>
            </a:pPr>
            <a:r>
              <a:rPr lang="en-US" sz="1800" dirty="0"/>
              <a:t>District and Club Administration</a:t>
            </a:r>
          </a:p>
          <a:p>
            <a:pPr lvl="1">
              <a:buClr>
                <a:srgbClr val="EAB71F"/>
              </a:buClr>
              <a:buFont typeface="Arial" panose="020B0604020202020204" pitchFamily="34" charset="0"/>
              <a:buChar char="•"/>
            </a:pPr>
            <a:r>
              <a:rPr lang="en-US" sz="1800" dirty="0"/>
              <a:t>Finance</a:t>
            </a:r>
          </a:p>
          <a:p>
            <a:pPr lvl="1">
              <a:buClr>
                <a:srgbClr val="EAB71F"/>
              </a:buClr>
              <a:buFont typeface="Arial" panose="020B0604020202020204" pitchFamily="34" charset="0"/>
              <a:buChar char="•"/>
            </a:pPr>
            <a:r>
              <a:rPr lang="en-US" sz="1800" dirty="0"/>
              <a:t>Information Technology</a:t>
            </a:r>
          </a:p>
          <a:p>
            <a:pPr lvl="1">
              <a:buClr>
                <a:srgbClr val="EAB71F"/>
              </a:buClr>
              <a:buFont typeface="Arial" panose="020B0604020202020204" pitchFamily="34" charset="0"/>
              <a:buChar char="•"/>
            </a:pPr>
            <a:r>
              <a:rPr lang="en-US" sz="1800" dirty="0"/>
              <a:t>Leadership Development </a:t>
            </a:r>
          </a:p>
          <a:p>
            <a:pPr lvl="1">
              <a:buClr>
                <a:srgbClr val="EAB71F"/>
              </a:buClr>
              <a:buFont typeface="Arial" panose="020B0604020202020204" pitchFamily="34" charset="0"/>
              <a:buChar char="•"/>
            </a:pPr>
            <a:r>
              <a:rPr lang="en-US" sz="1800" dirty="0"/>
              <a:t>Legal</a:t>
            </a:r>
          </a:p>
          <a:p>
            <a:pPr lvl="1">
              <a:buClr>
                <a:srgbClr val="EAB71F"/>
              </a:buClr>
              <a:buFont typeface="Arial" panose="020B0604020202020204" pitchFamily="34" charset="0"/>
              <a:buChar char="•"/>
            </a:pPr>
            <a:r>
              <a:rPr lang="en-US" sz="1800" dirty="0"/>
              <a:t>Lions Clubs International Foundation</a:t>
            </a:r>
          </a:p>
          <a:p>
            <a:pPr lvl="1">
              <a:buClr>
                <a:srgbClr val="EAB71F"/>
              </a:buClr>
              <a:buFont typeface="Arial" panose="020B0604020202020204" pitchFamily="34" charset="0"/>
              <a:buChar char="•"/>
            </a:pPr>
            <a:r>
              <a:rPr lang="en-US" sz="1800" dirty="0"/>
              <a:t>Marketing</a:t>
            </a:r>
          </a:p>
          <a:p>
            <a:pPr lvl="1">
              <a:buClr>
                <a:srgbClr val="EAB71F"/>
              </a:buClr>
              <a:buFont typeface="Arial" panose="020B0604020202020204" pitchFamily="34" charset="0"/>
              <a:buChar char="•"/>
            </a:pPr>
            <a:r>
              <a:rPr lang="en-US" sz="1800" dirty="0"/>
              <a:t>Membership </a:t>
            </a:r>
          </a:p>
          <a:p>
            <a:pPr lvl="1">
              <a:buClr>
                <a:srgbClr val="EAB71F"/>
              </a:buClr>
              <a:buFont typeface="Arial" panose="020B0604020202020204" pitchFamily="34" charset="0"/>
              <a:buChar char="•"/>
            </a:pPr>
            <a:r>
              <a:rPr lang="en-US" sz="1800" dirty="0"/>
              <a:t>Member Operations and Support</a:t>
            </a:r>
          </a:p>
          <a:p>
            <a:pPr lvl="1">
              <a:buClr>
                <a:srgbClr val="EAB71F"/>
              </a:buClr>
              <a:buFont typeface="Arial" panose="020B0604020202020204" pitchFamily="34" charset="0"/>
              <a:buChar char="•"/>
            </a:pPr>
            <a:r>
              <a:rPr lang="en-US" sz="1800" dirty="0"/>
              <a:t>Service Activities</a:t>
            </a:r>
          </a:p>
        </p:txBody>
      </p:sp>
      <p:pic>
        <p:nvPicPr>
          <p:cNvPr id="10" name="Picture 9">
            <a:extLst>
              <a:ext uri="{FF2B5EF4-FFF2-40B4-BE49-F238E27FC236}">
                <a16:creationId xmlns:a16="http://schemas.microsoft.com/office/drawing/2014/main" id="{723F3CFF-B9F7-CA49-B514-CEAFA94815E4}"/>
              </a:ext>
            </a:extLst>
          </p:cNvPr>
          <p:cNvPicPr>
            <a:picLocks noChangeAspect="1"/>
          </p:cNvPicPr>
          <p:nvPr/>
        </p:nvPicPr>
        <p:blipFill>
          <a:blip r:embed="rId3" cstate="print">
            <a:extLst>
              <a:ext uri="{28A0092B-C50C-407E-A947-70E740481C1C}">
                <a14:useLocalDpi xmlns:a14="http://schemas.microsoft.com/office/drawing/2010/main" val="0"/>
              </a:ext>
            </a:extLst>
          </a:blip>
          <a:srcRect l="1389" r="1389"/>
          <a:stretch/>
        </p:blipFill>
        <p:spPr>
          <a:xfrm>
            <a:off x="4876800" y="2127068"/>
            <a:ext cx="3797300" cy="260386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Lions Clubs International Foundation (LCIF)</a:t>
            </a:r>
            <a:endParaRPr lang="en-US" dirty="0"/>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Important Facts</a:t>
            </a:r>
          </a:p>
          <a:p>
            <a:pPr lvl="1">
              <a:buClr>
                <a:srgbClr val="EAB71F"/>
              </a:buClr>
              <a:buFont typeface="Arial" panose="020B0604020202020204" pitchFamily="34" charset="0"/>
              <a:buChar char="•"/>
            </a:pPr>
            <a:r>
              <a:rPr lang="en-US" sz="2000" dirty="0"/>
              <a:t>Founded in 1968: official foundation of Lions Clubs International, empowering the service of Lions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Provides grant funding for large-scale humanitarian projects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Relies on donations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More than US$1 billion in grants awarded to date</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Amidst the most ambitious fundraising campaign in its history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Lions Clubs International Foundation (LCIF)</a:t>
            </a:r>
            <a:endParaRPr lang="en-US" dirty="0"/>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609600" y="2438400"/>
            <a:ext cx="70866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50+ Years of Impact</a:t>
            </a:r>
          </a:p>
          <a:p>
            <a:pPr lvl="1">
              <a:buClr>
                <a:srgbClr val="EAB71F"/>
              </a:buClr>
              <a:buFont typeface="Arial" panose="020B0604020202020204" pitchFamily="34" charset="0"/>
              <a:buChar char="•"/>
            </a:pPr>
            <a:r>
              <a:rPr lang="en-US" sz="2000" dirty="0"/>
              <a:t>US$120 million in disaster relief funding</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16 million children served by Lions Quest</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9.1 million cataract surgeries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Millions of children vaccinated against measles</a:t>
            </a:r>
          </a:p>
        </p:txBody>
      </p:sp>
    </p:spTree>
    <p:extLst>
      <p:ext uri="{BB962C8B-B14F-4D97-AF65-F5344CB8AC3E}">
        <p14:creationId xmlns:p14="http://schemas.microsoft.com/office/powerpoint/2010/main" val="3415522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Leadership</a:t>
            </a:r>
            <a:endParaRPr lang="en-US" dirty="0"/>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LCI provides training and development opportunities for Lions. The Global Leadership Team (GLT) is the driving force behind these programs, including:</a:t>
            </a:r>
          </a:p>
          <a:p>
            <a:pPr marL="0" indent="0">
              <a:buClr>
                <a:srgbClr val="EAB71F"/>
              </a:buClr>
              <a:buNone/>
            </a:pPr>
            <a:endParaRPr lang="en-US" sz="2000" b="1" dirty="0">
              <a:solidFill>
                <a:srgbClr val="10233E"/>
              </a:solidFill>
            </a:endParaRPr>
          </a:p>
          <a:p>
            <a:pPr lvl="1">
              <a:buClr>
                <a:srgbClr val="EAB71F"/>
              </a:buClr>
              <a:buFont typeface="Arial" panose="020B0604020202020204" pitchFamily="34" charset="0"/>
              <a:buChar char="•"/>
            </a:pPr>
            <a:r>
              <a:rPr lang="en-US" sz="2000" dirty="0"/>
              <a:t>Emerging Lions Leadership Institutes</a:t>
            </a:r>
          </a:p>
          <a:p>
            <a:pPr lvl="1">
              <a:buClr>
                <a:srgbClr val="EAB71F"/>
              </a:buClr>
              <a:buFont typeface="Arial" panose="020B0604020202020204" pitchFamily="34" charset="0"/>
              <a:buChar char="•"/>
            </a:pPr>
            <a:r>
              <a:rPr lang="en-US" sz="2000" dirty="0"/>
              <a:t>Faculty Development Institutes</a:t>
            </a:r>
          </a:p>
          <a:p>
            <a:pPr lvl="1">
              <a:buClr>
                <a:srgbClr val="EAB71F"/>
              </a:buClr>
              <a:buFont typeface="Arial" panose="020B0604020202020204" pitchFamily="34" charset="0"/>
              <a:buChar char="•"/>
            </a:pPr>
            <a:r>
              <a:rPr lang="en-US" sz="2000" dirty="0"/>
              <a:t>Regional Lions Leadership Institutes</a:t>
            </a:r>
          </a:p>
          <a:p>
            <a:pPr lvl="1">
              <a:buClr>
                <a:srgbClr val="EAB71F"/>
              </a:buClr>
              <a:buFont typeface="Arial" panose="020B0604020202020204" pitchFamily="34" charset="0"/>
              <a:buChar char="•"/>
            </a:pPr>
            <a:r>
              <a:rPr lang="en-US" sz="2000" dirty="0"/>
              <a:t>District Governors-Elect Seminar</a:t>
            </a:r>
          </a:p>
          <a:p>
            <a:pPr lvl="1">
              <a:buClr>
                <a:srgbClr val="EAB71F"/>
              </a:buClr>
              <a:buFont typeface="Arial" panose="020B0604020202020204" pitchFamily="34" charset="0"/>
              <a:buChar char="•"/>
            </a:pPr>
            <a:r>
              <a:rPr lang="en-US" sz="2000" dirty="0"/>
              <a:t>Multiple District Leadership Development Funding</a:t>
            </a:r>
          </a:p>
          <a:p>
            <a:pPr lvl="1">
              <a:buClr>
                <a:srgbClr val="EAB71F"/>
              </a:buClr>
              <a:buFont typeface="Arial" panose="020B0604020202020204" pitchFamily="34" charset="0"/>
              <a:buChar char="•"/>
            </a:pPr>
            <a:r>
              <a:rPr lang="en-US" sz="2000" dirty="0"/>
              <a:t>GLT District Funding Support Program</a:t>
            </a:r>
          </a:p>
          <a:p>
            <a:pPr lvl="1">
              <a:buClr>
                <a:srgbClr val="EAB71F"/>
              </a:buClr>
              <a:buFont typeface="Arial" panose="020B0604020202020204" pitchFamily="34" charset="0"/>
              <a:buChar char="•"/>
            </a:pPr>
            <a:r>
              <a:rPr lang="en-US" sz="2000" dirty="0"/>
              <a:t>Webinars</a:t>
            </a:r>
          </a:p>
          <a:p>
            <a:pPr lvl="1">
              <a:buClr>
                <a:srgbClr val="EAB71F"/>
              </a:buClr>
              <a:buFont typeface="Arial" panose="020B0604020202020204" pitchFamily="34" charset="0"/>
              <a:buChar char="•"/>
            </a:pPr>
            <a:r>
              <a:rPr lang="en-US" sz="2000" dirty="0"/>
              <a:t>Lions Learning Center</a:t>
            </a:r>
          </a:p>
          <a:p>
            <a:pPr lvl="1">
              <a:buClr>
                <a:srgbClr val="EAB71F"/>
              </a:buClr>
              <a:buFont typeface="Arial" panose="020B0604020202020204" pitchFamily="34" charset="0"/>
              <a:buChar char="•"/>
            </a:pPr>
            <a:r>
              <a:rPr lang="en-US" sz="2000" dirty="0"/>
              <a:t>Lions Certified Instructor Program</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Service Activities</a:t>
            </a:r>
            <a:endParaRPr lang="en-US" dirty="0"/>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Because Lions seek to address the greatest needs in their communities, our activities are varied, although Lions are united behind eight global causes and one special focus area. The Global Service Team (GST) is the driving force behind these programs and collects and shares service stories that empower leaders to act.</a:t>
            </a:r>
          </a:p>
          <a:p>
            <a:pPr marL="457200" lvl="1" indent="0">
              <a:buClr>
                <a:srgbClr val="EAB71F"/>
              </a:buClr>
              <a:buNone/>
            </a:pPr>
            <a:r>
              <a:rPr lang="en-US" sz="1600" b="1" dirty="0"/>
              <a:t>Global Causes</a:t>
            </a:r>
          </a:p>
          <a:p>
            <a:pPr lvl="1">
              <a:buClr>
                <a:srgbClr val="EAB71F"/>
              </a:buClr>
              <a:buFont typeface="Arial" panose="020B0604020202020204" pitchFamily="34" charset="0"/>
              <a:buChar char="•"/>
            </a:pPr>
            <a:r>
              <a:rPr lang="en-US" sz="1600" dirty="0"/>
              <a:t>Diabetes</a:t>
            </a:r>
          </a:p>
          <a:p>
            <a:pPr lvl="1">
              <a:buClr>
                <a:srgbClr val="EAB71F"/>
              </a:buClr>
              <a:buFont typeface="Arial" panose="020B0604020202020204" pitchFamily="34" charset="0"/>
              <a:buChar char="•"/>
            </a:pPr>
            <a:r>
              <a:rPr lang="en-US" sz="1600" dirty="0"/>
              <a:t>Vision</a:t>
            </a:r>
          </a:p>
          <a:p>
            <a:pPr lvl="1">
              <a:buClr>
                <a:srgbClr val="EAB71F"/>
              </a:buClr>
              <a:buFont typeface="Arial" panose="020B0604020202020204" pitchFamily="34" charset="0"/>
              <a:buChar char="•"/>
            </a:pPr>
            <a:r>
              <a:rPr lang="en-US" sz="1600" dirty="0"/>
              <a:t>Hunger</a:t>
            </a:r>
          </a:p>
          <a:p>
            <a:pPr lvl="1">
              <a:buClr>
                <a:srgbClr val="EAB71F"/>
              </a:buClr>
              <a:buFont typeface="Arial" panose="020B0604020202020204" pitchFamily="34" charset="0"/>
              <a:buChar char="•"/>
            </a:pPr>
            <a:r>
              <a:rPr lang="en-US" sz="1600" dirty="0"/>
              <a:t>Environment</a:t>
            </a:r>
          </a:p>
          <a:p>
            <a:pPr lvl="1">
              <a:buClr>
                <a:srgbClr val="EAB71F"/>
              </a:buClr>
              <a:buFont typeface="Arial" panose="020B0604020202020204" pitchFamily="34" charset="0"/>
              <a:buChar char="•"/>
            </a:pPr>
            <a:r>
              <a:rPr lang="en-US" sz="1600" dirty="0"/>
              <a:t>Childhood Cancer</a:t>
            </a:r>
          </a:p>
          <a:p>
            <a:pPr lvl="1">
              <a:buClr>
                <a:srgbClr val="EAB71F"/>
              </a:buClr>
              <a:buFont typeface="Arial" panose="020B0604020202020204" pitchFamily="34" charset="0"/>
              <a:buChar char="•"/>
            </a:pPr>
            <a:r>
              <a:rPr lang="en-US" sz="1600" dirty="0"/>
              <a:t>Humanitarian Efforts</a:t>
            </a:r>
          </a:p>
          <a:p>
            <a:pPr lvl="1">
              <a:buClr>
                <a:srgbClr val="EAB71F"/>
              </a:buClr>
              <a:buFont typeface="Arial" panose="020B0604020202020204" pitchFamily="34" charset="0"/>
              <a:buChar char="•"/>
            </a:pPr>
            <a:r>
              <a:rPr lang="en-US" sz="1600" dirty="0"/>
              <a:t>Disaster Relief</a:t>
            </a:r>
          </a:p>
          <a:p>
            <a:pPr lvl="1">
              <a:buClr>
                <a:srgbClr val="EAB71F"/>
              </a:buClr>
              <a:buFont typeface="Arial" panose="020B0604020202020204" pitchFamily="34" charset="0"/>
              <a:buChar char="•"/>
            </a:pPr>
            <a:r>
              <a:rPr lang="en-US" sz="1600" dirty="0"/>
              <a:t>Youth</a:t>
            </a:r>
          </a:p>
          <a:p>
            <a:pPr lvl="1">
              <a:buClr>
                <a:srgbClr val="EAB71F"/>
              </a:buClr>
              <a:buFont typeface="Arial" panose="020B0604020202020204" pitchFamily="34" charset="0"/>
              <a:buChar char="•"/>
            </a:pPr>
            <a:endParaRPr lang="en-US" sz="1000" dirty="0"/>
          </a:p>
          <a:p>
            <a:pPr marL="457200" lvl="1" indent="0">
              <a:buClr>
                <a:srgbClr val="EAB71F"/>
              </a:buClr>
              <a:buNone/>
            </a:pPr>
            <a:r>
              <a:rPr lang="en-US" sz="1600" b="1" dirty="0"/>
              <a:t>Special Focus</a:t>
            </a:r>
          </a:p>
          <a:p>
            <a:pPr lvl="1">
              <a:buClr>
                <a:srgbClr val="EAB71F"/>
              </a:buClr>
              <a:buFont typeface="Arial" panose="020B0604020202020204" pitchFamily="34" charset="0"/>
              <a:buChar char="•"/>
            </a:pPr>
            <a:r>
              <a:rPr lang="en-US" sz="1600" dirty="0"/>
              <a:t>Mental Health and Wellness</a:t>
            </a:r>
          </a:p>
        </p:txBody>
      </p:sp>
      <p:pic>
        <p:nvPicPr>
          <p:cNvPr id="3" name="Picture 2">
            <a:extLst>
              <a:ext uri="{FF2B5EF4-FFF2-40B4-BE49-F238E27FC236}">
                <a16:creationId xmlns:a16="http://schemas.microsoft.com/office/drawing/2014/main" id="{5E6AADA5-74B2-DE2C-38B4-91DEEF90E675}"/>
              </a:ext>
            </a:extLst>
          </p:cNvPr>
          <p:cNvPicPr>
            <a:picLocks noChangeAspect="1"/>
          </p:cNvPicPr>
          <p:nvPr/>
        </p:nvPicPr>
        <p:blipFill>
          <a:blip r:embed="rId2"/>
          <a:stretch>
            <a:fillRect/>
          </a:stretch>
        </p:blipFill>
        <p:spPr>
          <a:xfrm>
            <a:off x="3581400" y="2819400"/>
            <a:ext cx="4724400" cy="313729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Membership Development</a:t>
            </a:r>
            <a:endParaRPr lang="en-US" dirty="0"/>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228600" y="9144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1600" b="1" dirty="0">
                <a:solidFill>
                  <a:srgbClr val="10233E"/>
                </a:solidFill>
              </a:rPr>
              <a:t>Recruiting new members into your club ensures that there will be a continual influx of enthusiastic members to serve those in need and identify new service that can be done in your community. Membership programs designed to help stimulate growth and foster quality members include:</a:t>
            </a:r>
          </a:p>
          <a:p>
            <a:pPr lvl="1">
              <a:buClr>
                <a:srgbClr val="EAB71F"/>
              </a:buClr>
              <a:buFont typeface="Arial" panose="020B0604020202020204" pitchFamily="34" charset="0"/>
              <a:buChar char="•"/>
            </a:pPr>
            <a:r>
              <a:rPr lang="en-US" sz="1600" dirty="0"/>
              <a:t>Family Membership</a:t>
            </a:r>
          </a:p>
          <a:p>
            <a:pPr lvl="1">
              <a:buClr>
                <a:srgbClr val="EAB71F"/>
              </a:buClr>
              <a:buFont typeface="Arial" panose="020B0604020202020204" pitchFamily="34" charset="0"/>
              <a:buChar char="•"/>
            </a:pPr>
            <a:r>
              <a:rPr lang="en-US" sz="1600" dirty="0"/>
              <a:t>Student Membership</a:t>
            </a:r>
          </a:p>
          <a:p>
            <a:pPr lvl="1">
              <a:buClr>
                <a:srgbClr val="EAB71F"/>
              </a:buClr>
              <a:buFont typeface="Arial" panose="020B0604020202020204" pitchFamily="34" charset="0"/>
              <a:buChar char="•"/>
            </a:pPr>
            <a:r>
              <a:rPr lang="en-US" sz="1600" dirty="0"/>
              <a:t>Leo to Lion</a:t>
            </a:r>
          </a:p>
          <a:p>
            <a:pPr lvl="1">
              <a:buClr>
                <a:srgbClr val="EAB71F"/>
              </a:buClr>
              <a:buFont typeface="Arial" panose="020B0604020202020204" pitchFamily="34" charset="0"/>
              <a:buChar char="•"/>
            </a:pPr>
            <a:r>
              <a:rPr lang="en-US" sz="1600" dirty="0"/>
              <a:t>Lions Worldwide Induction Day</a:t>
            </a:r>
          </a:p>
          <a:p>
            <a:pPr lvl="1">
              <a:buClr>
                <a:srgbClr val="EAB71F"/>
              </a:buClr>
              <a:buFont typeface="Arial" panose="020B0604020202020204" pitchFamily="34" charset="0"/>
              <a:buChar char="•"/>
            </a:pPr>
            <a:r>
              <a:rPr lang="en-US" sz="1600" dirty="0"/>
              <a:t>Leo Clubs</a:t>
            </a:r>
          </a:p>
          <a:p>
            <a:pPr lvl="1">
              <a:buClr>
                <a:srgbClr val="EAB71F"/>
              </a:buClr>
              <a:buFont typeface="Arial" panose="020B0604020202020204" pitchFamily="34" charset="0"/>
              <a:buChar char="•"/>
            </a:pPr>
            <a:r>
              <a:rPr lang="en-US" sz="1600" dirty="0"/>
              <a:t>Club Branches</a:t>
            </a:r>
          </a:p>
          <a:p>
            <a:pPr lvl="1">
              <a:buClr>
                <a:srgbClr val="EAB71F"/>
              </a:buClr>
              <a:buFont typeface="Arial" panose="020B0604020202020204" pitchFamily="34" charset="0"/>
              <a:buChar char="•"/>
            </a:pPr>
            <a:endParaRPr lang="en-US" sz="1600" dirty="0"/>
          </a:p>
          <a:p>
            <a:pPr marL="0" indent="0">
              <a:buClr>
                <a:srgbClr val="EAB71F"/>
              </a:buClr>
              <a:buNone/>
            </a:pPr>
            <a:r>
              <a:rPr lang="en-US" sz="1600" b="1" dirty="0">
                <a:solidFill>
                  <a:srgbClr val="10233E"/>
                </a:solidFill>
              </a:rPr>
              <a:t>In addition, forming new clubs is essential to serving a new or underserved area. Membership has several club types to help every member find the right fit:</a:t>
            </a:r>
          </a:p>
          <a:p>
            <a:pPr lvl="1">
              <a:buClr>
                <a:srgbClr val="EAB71F"/>
              </a:buClr>
              <a:buFont typeface="Arial" panose="020B0604020202020204" pitchFamily="34" charset="0"/>
              <a:buChar char="•"/>
            </a:pPr>
            <a:r>
              <a:rPr lang="en-US" sz="1600" dirty="0"/>
              <a:t>Traditional Lions clubs</a:t>
            </a:r>
          </a:p>
          <a:p>
            <a:pPr lvl="1">
              <a:buClr>
                <a:srgbClr val="EAB71F"/>
              </a:buClr>
              <a:buFont typeface="Arial" panose="020B0604020202020204" pitchFamily="34" charset="0"/>
              <a:buChar char="•"/>
            </a:pPr>
            <a:r>
              <a:rPr lang="en-US" sz="1600" dirty="0"/>
              <a:t>Campus Lions clubs</a:t>
            </a:r>
          </a:p>
          <a:p>
            <a:pPr lvl="1">
              <a:buClr>
                <a:srgbClr val="EAB71F"/>
              </a:buClr>
              <a:buFont typeface="Arial" panose="020B0604020202020204" pitchFamily="34" charset="0"/>
              <a:buChar char="•"/>
            </a:pPr>
            <a:r>
              <a:rPr lang="en-US" sz="1600" dirty="0"/>
              <a:t>Leo Lions clubs</a:t>
            </a:r>
          </a:p>
          <a:p>
            <a:pPr lvl="1">
              <a:buClr>
                <a:srgbClr val="EAB71F"/>
              </a:buClr>
              <a:buFont typeface="Arial" panose="020B0604020202020204" pitchFamily="34" charset="0"/>
              <a:buChar char="•"/>
            </a:pPr>
            <a:r>
              <a:rPr lang="en-US" sz="1600" dirty="0"/>
              <a:t>Lioness Lions clubs</a:t>
            </a:r>
          </a:p>
          <a:p>
            <a:pPr lvl="1">
              <a:buClr>
                <a:srgbClr val="EAB71F"/>
              </a:buClr>
              <a:buFont typeface="Arial" panose="020B0604020202020204" pitchFamily="34" charset="0"/>
              <a:buChar char="•"/>
            </a:pPr>
            <a:r>
              <a:rPr lang="en-US" sz="1600" dirty="0"/>
              <a:t>Specialty Lions clubs</a:t>
            </a:r>
          </a:p>
        </p:txBody>
      </p:sp>
    </p:spTree>
    <p:extLst>
      <p:ext uri="{BB962C8B-B14F-4D97-AF65-F5344CB8AC3E}">
        <p14:creationId xmlns:p14="http://schemas.microsoft.com/office/powerpoint/2010/main" val="1696935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LION Magazine</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E-mail Messages</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Website</a:t>
            </a:r>
          </a:p>
          <a:p>
            <a:pPr lvl="1">
              <a:buClr>
                <a:srgbClr val="EAB71F"/>
              </a:buClr>
              <a:buFont typeface="Courier New" panose="02070309020205020404" pitchFamily="49" charset="0"/>
              <a:buChar char="o"/>
            </a:pPr>
            <a:r>
              <a:rPr lang="en-US" sz="1600" b="1" dirty="0">
                <a:solidFill>
                  <a:srgbClr val="10233E"/>
                </a:solidFill>
                <a:hlinkClick r:id="rId3"/>
              </a:rPr>
              <a:t>lionsclubs.org</a:t>
            </a:r>
            <a:r>
              <a:rPr lang="en-US" sz="1600" b="1" dirty="0">
                <a:solidFill>
                  <a:srgbClr val="10233E"/>
                </a:solidFill>
              </a:rPr>
              <a:t> </a:t>
            </a:r>
          </a:p>
          <a:p>
            <a:pPr lvl="1">
              <a:buClr>
                <a:srgbClr val="EAB71F"/>
              </a:buClr>
              <a:buFont typeface="Courier New" panose="02070309020205020404" pitchFamily="49" charset="0"/>
              <a:buChar char="o"/>
            </a:pPr>
            <a:r>
              <a:rPr lang="en-US" sz="1600" b="1" dirty="0">
                <a:solidFill>
                  <a:srgbClr val="10233E"/>
                </a:solidFill>
              </a:rPr>
              <a:t>Lion Portal</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Social Networking</a:t>
            </a:r>
          </a:p>
          <a:p>
            <a:pPr lvl="1">
              <a:buClr>
                <a:srgbClr val="EAB71F"/>
              </a:buClr>
              <a:buFont typeface="Courier New" panose="02070309020205020404" pitchFamily="49" charset="0"/>
              <a:buChar char="o"/>
            </a:pPr>
            <a:r>
              <a:rPr lang="en-US" sz="1600" dirty="0">
                <a:solidFill>
                  <a:srgbClr val="10233E"/>
                </a:solidFill>
              </a:rPr>
              <a:t>Facebook</a:t>
            </a:r>
          </a:p>
          <a:p>
            <a:pPr lvl="2">
              <a:buClr>
                <a:srgbClr val="EAB71F"/>
              </a:buClr>
              <a:buFont typeface="Courier New" panose="02070309020205020404" pitchFamily="49" charset="0"/>
              <a:buChar char="o"/>
            </a:pPr>
            <a:r>
              <a:rPr lang="en-US" sz="1400" dirty="0">
                <a:solidFill>
                  <a:srgbClr val="10233E"/>
                </a:solidFill>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hlinkClick r:id="rId4">
                  <a:extLst>
                    <a:ext uri="{A12FA001-AC4F-418D-AE19-62706E023703}">
                      <ahyp:hlinkClr xmlns:ahyp="http://schemas.microsoft.com/office/drawing/2018/hyperlinkcolor" val="tx"/>
                    </a:ext>
                  </a:extLst>
                </a:hlinkClick>
              </a:rPr>
              <a:t>lionsclubs</a:t>
            </a:r>
            <a:endParaRPr lang="en-US" sz="1400"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Twitter</a:t>
            </a:r>
          </a:p>
          <a:p>
            <a:pPr lvl="2">
              <a:buClr>
                <a:srgbClr val="EAB71F"/>
              </a:buClr>
              <a:buFont typeface="Courier New" panose="02070309020205020404" pitchFamily="49" charset="0"/>
              <a:buChar char="o"/>
            </a:pPr>
            <a:r>
              <a:rPr lang="en-US" sz="1400" dirty="0">
                <a:solidFill>
                  <a:srgbClr val="10233E"/>
                </a:solidFill>
                <a:hlinkClick r:id="rId5"/>
              </a:rPr>
              <a:t>twitter.com/</a:t>
            </a:r>
            <a:r>
              <a:rPr lang="en-US" sz="1400" dirty="0" err="1">
                <a:solidFill>
                  <a:srgbClr val="10233E"/>
                </a:solidFill>
                <a:hlinkClick r:id="rId5"/>
              </a:rPr>
              <a:t>lionsclubs</a:t>
            </a:r>
            <a:r>
              <a:rPr lang="en-US" sz="1400" dirty="0">
                <a:solidFill>
                  <a:srgbClr val="10233E"/>
                </a:solidFill>
              </a:rPr>
              <a:t>  </a:t>
            </a:r>
          </a:p>
          <a:p>
            <a:pPr lvl="1">
              <a:buClr>
                <a:srgbClr val="EAB71F"/>
              </a:buClr>
              <a:buFont typeface="Courier New" panose="02070309020205020404" pitchFamily="49" charset="0"/>
              <a:buChar char="o"/>
            </a:pPr>
            <a:r>
              <a:rPr lang="en-US" sz="1600" dirty="0">
                <a:solidFill>
                  <a:srgbClr val="10233E"/>
                </a:solidFill>
              </a:rPr>
              <a:t>YouTube</a:t>
            </a:r>
          </a:p>
          <a:p>
            <a:pPr lvl="2">
              <a:buClr>
                <a:srgbClr val="EAB71F"/>
              </a:buClr>
              <a:buFont typeface="Courier New" panose="02070309020205020404" pitchFamily="49" charset="0"/>
              <a:buChar char="o"/>
            </a:pPr>
            <a:r>
              <a:rPr lang="en-US" sz="1400" dirty="0">
                <a:solidFill>
                  <a:srgbClr val="10233E"/>
                </a:solidFill>
                <a:hlinkClick r:id="rId6"/>
              </a:rPr>
              <a:t>youtube.com/</a:t>
            </a:r>
            <a:r>
              <a:rPr lang="en-US" sz="1400" dirty="0" err="1">
                <a:solidFill>
                  <a:srgbClr val="10233E"/>
                </a:solidFill>
                <a:hlinkClick r:id="rId6"/>
              </a:rPr>
              <a:t>lionsclubs</a:t>
            </a:r>
            <a:r>
              <a:rPr lang="en-US" sz="1400" dirty="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t>Communications</a:t>
            </a:r>
            <a:endParaRPr lang="en-US" dirty="0"/>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0233E"/>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304800" y="830272"/>
            <a:ext cx="8153400" cy="1470025"/>
          </a:xfrm>
        </p:spPr>
        <p:txBody>
          <a:bodyPr/>
          <a:lstStyle/>
          <a:p>
            <a:r>
              <a:rPr sz="4400" dirty="0"/>
              <a:t>Welcome to your Lions Club!</a:t>
            </a:r>
            <a:endParaRPr lang="en-US" sz="4400" dirty="0"/>
          </a:p>
        </p:txBody>
      </p:sp>
      <p:sp>
        <p:nvSpPr>
          <p:cNvPr id="7" name="Subtitle 6"/>
          <p:cNvSpPr>
            <a:spLocks noGrp="1"/>
          </p:cNvSpPr>
          <p:nvPr>
            <p:ph type="subTitle" idx="1"/>
          </p:nvPr>
        </p:nvSpPr>
        <p:spPr>
          <a:xfrm>
            <a:off x="685800" y="2837684"/>
            <a:ext cx="7772400" cy="1182631"/>
          </a:xfrm>
        </p:spPr>
        <p:txBody>
          <a:bodyPr/>
          <a:lstStyle/>
          <a:p>
            <a:r>
              <a:rPr lang="en-US" dirty="0"/>
              <a:t>Any Questions?</a:t>
            </a:r>
          </a:p>
        </p:txBody>
      </p:sp>
      <p:sp>
        <p:nvSpPr>
          <p:cNvPr id="2" name="TextBox 1">
            <a:extLst>
              <a:ext uri="{FF2B5EF4-FFF2-40B4-BE49-F238E27FC236}">
                <a16:creationId xmlns:a16="http://schemas.microsoft.com/office/drawing/2014/main" id="{0709CE73-2E1E-A6DC-C1F4-5C50EB98A47F}"/>
              </a:ext>
            </a:extLst>
          </p:cNvPr>
          <p:cNvSpPr txBox="1"/>
          <p:nvPr/>
        </p:nvSpPr>
        <p:spPr>
          <a:xfrm>
            <a:off x="486978" y="3510953"/>
            <a:ext cx="8355044" cy="646331"/>
          </a:xfrm>
          <a:prstGeom prst="rect">
            <a:avLst/>
          </a:prstGeom>
          <a:noFill/>
        </p:spPr>
        <p:txBody>
          <a:bodyPr wrap="none" rtlCol="0">
            <a:spAutoFit/>
          </a:bodyPr>
          <a:lstStyle/>
          <a:p>
            <a:pPr algn="ctr"/>
            <a:r>
              <a:rPr lang="en-US" sz="2000" dirty="0">
                <a:solidFill>
                  <a:schemeClr val="bg1"/>
                </a:solidFill>
              </a:rPr>
              <a:t>For more LCI Orientation Resources, visit:</a:t>
            </a:r>
          </a:p>
          <a:p>
            <a:r>
              <a:rPr lang="en-US" sz="1600" dirty="0">
                <a:solidFill>
                  <a:schemeClr val="bg1"/>
                </a:solidFill>
              </a:rPr>
              <a:t>https://www.lionsclubs.org/en/resources-for-members/resource-center/member-orientation</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chemeClr val="bg1"/>
                </a:solidFill>
              </a:rPr>
              <a:t>Who Lions Are</a:t>
            </a:r>
            <a:endParaRPr lang="en-US" dirty="0">
              <a:solidFill>
                <a:schemeClr val="bg1"/>
              </a:solidFill>
            </a:endParaRPr>
          </a:p>
        </p:txBody>
      </p:sp>
      <p:sp>
        <p:nvSpPr>
          <p:cNvPr id="3" name="Content Placeholder 2"/>
          <p:cNvSpPr>
            <a:spLocks noGrp="1"/>
          </p:cNvSpPr>
          <p:nvPr>
            <p:ph idx="1"/>
          </p:nvPr>
        </p:nvSpPr>
        <p:spPr>
          <a:xfrm>
            <a:off x="266700" y="2855873"/>
            <a:ext cx="8610600" cy="3429000"/>
          </a:xfrm>
        </p:spPr>
        <p:txBody>
          <a:bodyPr/>
          <a:lstStyle/>
          <a:p>
            <a:pPr>
              <a:buClr>
                <a:srgbClr val="EAB71F"/>
              </a:buClr>
              <a:buFont typeface="Courier New" panose="02070309020205020404" pitchFamily="49" charset="0"/>
              <a:buChar char="o"/>
            </a:pPr>
            <a:r>
              <a:rPr lang="en-US" sz="2000" b="1" dirty="0">
                <a:solidFill>
                  <a:srgbClr val="10233E"/>
                </a:solidFill>
              </a:rPr>
              <a:t>Vision Statement: </a:t>
            </a:r>
            <a:r>
              <a:rPr lang="en-US" sz="2000" dirty="0"/>
              <a:t>To be the global leader in community and humanitarian service.</a:t>
            </a:r>
            <a:endParaRPr lang="en-US" sz="2000" b="1" dirty="0"/>
          </a:p>
          <a:p>
            <a:pPr>
              <a:buClr>
                <a:srgbClr val="EAB71F"/>
              </a:buClr>
              <a:buFont typeface="Courier New" panose="02070309020205020404" pitchFamily="49" charset="0"/>
              <a:buChar char="o"/>
            </a:pPr>
            <a:r>
              <a:rPr lang="en-US" sz="2000" b="1" dirty="0">
                <a:solidFill>
                  <a:srgbClr val="10233E"/>
                </a:solidFill>
              </a:rPr>
              <a:t>Mission Statement:</a:t>
            </a:r>
            <a:r>
              <a:rPr lang="en-US" sz="2000" dirty="0">
                <a:solidFill>
                  <a:srgbClr val="10233E"/>
                </a:solidFill>
              </a:rPr>
              <a:t> </a:t>
            </a:r>
            <a:r>
              <a:rPr lang="en-US" sz="2000" dirty="0"/>
              <a:t>To empower volunteers to serve their communities, meet humanitarian needs, encourage peace and promote international understanding through Lions clubs.</a:t>
            </a:r>
            <a:endParaRPr lang="en-US" sz="2000" b="1" dirty="0"/>
          </a:p>
          <a:p>
            <a:pPr>
              <a:buClr>
                <a:srgbClr val="EAB71F"/>
              </a:buClr>
              <a:buFont typeface="Courier New" panose="02070309020205020404" pitchFamily="49" charset="0"/>
              <a:buChar char="o"/>
            </a:pPr>
            <a:r>
              <a:rPr lang="en-US" sz="2000" b="1" dirty="0">
                <a:solidFill>
                  <a:srgbClr val="10233E"/>
                </a:solidFill>
              </a:rPr>
              <a:t>Motto: </a:t>
            </a:r>
            <a:r>
              <a:rPr lang="en-US" sz="2000" dirty="0"/>
              <a:t>“We Serve”</a:t>
            </a:r>
          </a:p>
          <a:p>
            <a:pPr>
              <a:buClr>
                <a:srgbClr val="EAB71F"/>
              </a:buClr>
              <a:buFont typeface="Courier New" panose="02070309020205020404" pitchFamily="49" charset="0"/>
              <a:buChar char="o"/>
            </a:pPr>
            <a:r>
              <a:rPr lang="en-US" sz="2000" b="1" dirty="0">
                <a:solidFill>
                  <a:srgbClr val="10233E"/>
                </a:solidFill>
              </a:rPr>
              <a:t>Slogan: </a:t>
            </a:r>
            <a:r>
              <a:rPr lang="en-US" sz="2000" dirty="0"/>
              <a:t>Liberty, Intelligence, Our Nation’s Safety</a:t>
            </a:r>
          </a:p>
          <a:p>
            <a:pPr>
              <a:buClr>
                <a:srgbClr val="EAB71F"/>
              </a:buClr>
              <a:buFont typeface="Courier New" panose="02070309020205020404" pitchFamily="49" charset="0"/>
              <a:buChar char="o"/>
            </a:pPr>
            <a:r>
              <a:rPr lang="en-US" sz="2000" b="1" dirty="0">
                <a:solidFill>
                  <a:srgbClr val="10233E"/>
                </a:solidFill>
              </a:rPr>
              <a:t>Purposes: </a:t>
            </a:r>
            <a:r>
              <a:rPr lang="en-US" sz="2000" dirty="0"/>
              <a:t>LCI has a list of purposes to convey why Lions clubs exist.</a:t>
            </a:r>
          </a:p>
          <a:p>
            <a:pPr>
              <a:buClr>
                <a:srgbClr val="EAB71F"/>
              </a:buClr>
              <a:buFont typeface="Courier New" panose="02070309020205020404" pitchFamily="49" charset="0"/>
              <a:buChar char="o"/>
            </a:pPr>
            <a:r>
              <a:rPr lang="en-US" sz="2000" b="1" dirty="0">
                <a:solidFill>
                  <a:srgbClr val="10233E"/>
                </a:solidFill>
              </a:rPr>
              <a:t>Code of Ethics: </a:t>
            </a:r>
            <a:r>
              <a:rPr lang="en-US" sz="2000" dirty="0"/>
              <a:t>LCI has a code of ethics which set the standard that Lions should aspire to adhere to.</a:t>
            </a:r>
          </a:p>
        </p:txBody>
      </p:sp>
      <p:pic>
        <p:nvPicPr>
          <p:cNvPr id="5" name="Picture 4">
            <a:extLst>
              <a:ext uri="{FF2B5EF4-FFF2-40B4-BE49-F238E27FC236}">
                <a16:creationId xmlns:a16="http://schemas.microsoft.com/office/drawing/2014/main" id="{F4AFFA34-4CCF-7837-AEE4-83ABDEBF5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103" y="919046"/>
            <a:ext cx="2968594" cy="19368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15B72D-4D9F-C0BF-FFB0-66D094FF9954}"/>
              </a:ext>
            </a:extLst>
          </p:cNvPr>
          <p:cNvSpPr>
            <a:spLocks noGrp="1"/>
          </p:cNvSpPr>
          <p:nvPr>
            <p:ph type="title"/>
          </p:nvPr>
        </p:nvSpPr>
        <p:spPr/>
        <p:txBody>
          <a:bodyPr/>
          <a:lstStyle/>
          <a:p>
            <a:r>
              <a:rPr lang="en-US" dirty="0"/>
              <a:t>Your Club</a:t>
            </a:r>
          </a:p>
        </p:txBody>
      </p:sp>
      <p:sp>
        <p:nvSpPr>
          <p:cNvPr id="2" name="TextBox 1">
            <a:extLst>
              <a:ext uri="{FF2B5EF4-FFF2-40B4-BE49-F238E27FC236}">
                <a16:creationId xmlns:a16="http://schemas.microsoft.com/office/drawing/2014/main" id="{117A7D90-E7FF-0368-E27B-C3BC48C27ED0}"/>
              </a:ext>
            </a:extLst>
          </p:cNvPr>
          <p:cNvSpPr txBox="1"/>
          <p:nvPr/>
        </p:nvSpPr>
        <p:spPr>
          <a:xfrm>
            <a:off x="1447800" y="3152001"/>
            <a:ext cx="6569427" cy="553998"/>
          </a:xfrm>
          <a:prstGeom prst="rect">
            <a:avLst/>
          </a:prstGeom>
          <a:solidFill>
            <a:srgbClr val="FFFF00"/>
          </a:solidFill>
        </p:spPr>
        <p:txBody>
          <a:bodyPr wrap="none" rtlCol="0">
            <a:spAutoFit/>
          </a:bodyPr>
          <a:lstStyle/>
          <a:p>
            <a:r>
              <a:rPr lang="en-US" sz="3000" dirty="0"/>
              <a:t>Insert your Club Logo of Banner Here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2310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n-US" sz="2000" b="1" dirty="0">
                <a:solidFill>
                  <a:srgbClr val="10233E"/>
                </a:solidFill>
              </a:rPr>
              <a:t>Year chartered: </a:t>
            </a:r>
            <a:endParaRPr lang="en-US" sz="2000" dirty="0"/>
          </a:p>
          <a:p>
            <a:pPr>
              <a:lnSpc>
                <a:spcPct val="200000"/>
              </a:lnSpc>
              <a:buClr>
                <a:srgbClr val="EAB71F"/>
              </a:buClr>
              <a:buFont typeface="Courier New" panose="02070309020205020404" pitchFamily="49" charset="0"/>
              <a:buChar char="o"/>
            </a:pPr>
            <a:r>
              <a:rPr lang="en-US" sz="2000" b="1" dirty="0">
                <a:solidFill>
                  <a:srgbClr val="10233E"/>
                </a:solidFill>
              </a:rPr>
              <a:t>Number of charter members:</a:t>
            </a:r>
            <a:endParaRPr lang="en-US" sz="2000" dirty="0"/>
          </a:p>
          <a:p>
            <a:pPr>
              <a:lnSpc>
                <a:spcPct val="200000"/>
              </a:lnSpc>
              <a:buClr>
                <a:srgbClr val="EAB71F"/>
              </a:buClr>
              <a:buFont typeface="Courier New" panose="02070309020205020404" pitchFamily="49" charset="0"/>
              <a:buChar char="o"/>
            </a:pPr>
            <a:r>
              <a:rPr lang="en-US" sz="2000" b="1" dirty="0">
                <a:solidFill>
                  <a:srgbClr val="10233E"/>
                </a:solidFill>
              </a:rPr>
              <a:t>Sponsored By: </a:t>
            </a:r>
            <a:endParaRPr lang="en-US" sz="2000" dirty="0"/>
          </a:p>
        </p:txBody>
      </p:sp>
      <p:sp>
        <p:nvSpPr>
          <p:cNvPr id="3" name="TextBox 2">
            <a:extLst>
              <a:ext uri="{FF2B5EF4-FFF2-40B4-BE49-F238E27FC236}">
                <a16:creationId xmlns:a16="http://schemas.microsoft.com/office/drawing/2014/main" id="{8B0E28C7-3B18-8613-6907-F97317615CB8}"/>
              </a:ext>
            </a:extLst>
          </p:cNvPr>
          <p:cNvSpPr txBox="1"/>
          <p:nvPr/>
        </p:nvSpPr>
        <p:spPr>
          <a:xfrm>
            <a:off x="495300" y="5867400"/>
            <a:ext cx="8153399" cy="553998"/>
          </a:xfrm>
          <a:prstGeom prst="rect">
            <a:avLst/>
          </a:prstGeom>
          <a:solidFill>
            <a:srgbClr val="FFFF00"/>
          </a:solidFill>
        </p:spPr>
        <p:txBody>
          <a:bodyPr wrap="square" rtlCol="0">
            <a:spAutoFit/>
          </a:bodyPr>
          <a:lstStyle/>
          <a:p>
            <a:r>
              <a:rPr lang="en-US" sz="3000" dirty="0"/>
              <a:t>*</a:t>
            </a:r>
            <a:r>
              <a:rPr lang="en-US" dirty="0"/>
              <a:t>Members joining within 90 days of the charter date are charter members.</a:t>
            </a:r>
            <a:endParaRPr lang="en-US" sz="3000" dirty="0"/>
          </a:p>
        </p:txBody>
      </p:sp>
      <p:pic>
        <p:nvPicPr>
          <p:cNvPr id="2" name="Picture 1">
            <a:extLst>
              <a:ext uri="{FF2B5EF4-FFF2-40B4-BE49-F238E27FC236}">
                <a16:creationId xmlns:a16="http://schemas.microsoft.com/office/drawing/2014/main" id="{B3B598DD-871E-FADB-4A97-02BD89DC4D7A}"/>
              </a:ext>
            </a:extLst>
          </p:cNvPr>
          <p:cNvPicPr>
            <a:picLocks noChangeAspect="1"/>
          </p:cNvPicPr>
          <p:nvPr/>
        </p:nvPicPr>
        <p:blipFill>
          <a:blip r:embed="rId3"/>
          <a:stretch>
            <a:fillRect/>
          </a:stretch>
        </p:blipFill>
        <p:spPr>
          <a:xfrm>
            <a:off x="3276600" y="3320994"/>
            <a:ext cx="2133600" cy="25923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Club Officers</a:t>
            </a:r>
            <a:endParaRPr lang="en-US" dirty="0"/>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8382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en-US" sz="1800" b="1" dirty="0">
                <a:solidFill>
                  <a:srgbClr val="10233E"/>
                </a:solidFill>
              </a:rPr>
              <a:t>President: </a:t>
            </a:r>
            <a:endParaRPr lang="en-US" sz="1800" dirty="0"/>
          </a:p>
          <a:p>
            <a:pPr>
              <a:lnSpc>
                <a:spcPct val="150000"/>
              </a:lnSpc>
              <a:buClr>
                <a:srgbClr val="EAB71F"/>
              </a:buClr>
              <a:buFont typeface="Courier New" panose="02070309020205020404" pitchFamily="49" charset="0"/>
              <a:buChar char="o"/>
            </a:pPr>
            <a:r>
              <a:rPr lang="en-US" sz="1800" b="1" dirty="0">
                <a:solidFill>
                  <a:srgbClr val="10233E"/>
                </a:solidFill>
              </a:rPr>
              <a:t>Immediate Past President: </a:t>
            </a:r>
            <a:endParaRPr lang="en-US" sz="1800" dirty="0"/>
          </a:p>
          <a:p>
            <a:pPr>
              <a:lnSpc>
                <a:spcPct val="150000"/>
              </a:lnSpc>
              <a:buClr>
                <a:srgbClr val="EAB71F"/>
              </a:buClr>
              <a:buFont typeface="Courier New" panose="02070309020205020404" pitchFamily="49" charset="0"/>
              <a:buChar char="o"/>
            </a:pPr>
            <a:r>
              <a:rPr lang="en-US" sz="1800" b="1" dirty="0">
                <a:solidFill>
                  <a:srgbClr val="10233E"/>
                </a:solidFill>
              </a:rPr>
              <a:t>Vice President: </a:t>
            </a:r>
            <a:endParaRPr lang="en-US" sz="1800" dirty="0"/>
          </a:p>
          <a:p>
            <a:pPr>
              <a:lnSpc>
                <a:spcPct val="150000"/>
              </a:lnSpc>
              <a:buClr>
                <a:srgbClr val="EAB71F"/>
              </a:buClr>
              <a:buFont typeface="Courier New" panose="02070309020205020404" pitchFamily="49" charset="0"/>
              <a:buChar char="o"/>
            </a:pPr>
            <a:r>
              <a:rPr lang="en-US" sz="1800" b="1" dirty="0">
                <a:solidFill>
                  <a:srgbClr val="10233E"/>
                </a:solidFill>
              </a:rPr>
              <a:t>Secretary: </a:t>
            </a:r>
            <a:endParaRPr lang="en-US" sz="1800" dirty="0"/>
          </a:p>
          <a:p>
            <a:pPr>
              <a:lnSpc>
                <a:spcPct val="150000"/>
              </a:lnSpc>
              <a:buClr>
                <a:srgbClr val="EAB71F"/>
              </a:buClr>
              <a:buFont typeface="Courier New" panose="02070309020205020404" pitchFamily="49" charset="0"/>
              <a:buChar char="o"/>
            </a:pPr>
            <a:r>
              <a:rPr lang="en-US" sz="1800" b="1" dirty="0">
                <a:solidFill>
                  <a:srgbClr val="10233E"/>
                </a:solidFill>
              </a:rPr>
              <a:t>Treasurer: </a:t>
            </a:r>
          </a:p>
          <a:p>
            <a:pPr>
              <a:lnSpc>
                <a:spcPct val="150000"/>
              </a:lnSpc>
              <a:buClr>
                <a:srgbClr val="EAB71F"/>
              </a:buClr>
              <a:buFont typeface="Courier New" panose="02070309020205020404" pitchFamily="49" charset="0"/>
              <a:buChar char="o"/>
            </a:pPr>
            <a:r>
              <a:rPr lang="en-US" sz="1800" b="1" dirty="0">
                <a:solidFill>
                  <a:srgbClr val="10233E"/>
                </a:solidFill>
              </a:rPr>
              <a:t>Membership Chairperson: </a:t>
            </a:r>
          </a:p>
          <a:p>
            <a:pPr>
              <a:lnSpc>
                <a:spcPct val="150000"/>
              </a:lnSpc>
              <a:buClr>
                <a:srgbClr val="EAB71F"/>
              </a:buClr>
              <a:buFont typeface="Courier New" panose="02070309020205020404" pitchFamily="49" charset="0"/>
              <a:buChar char="o"/>
            </a:pPr>
            <a:r>
              <a:rPr lang="en-US" sz="1800" b="1" dirty="0">
                <a:solidFill>
                  <a:schemeClr val="tx1"/>
                </a:solidFill>
              </a:rPr>
              <a:t>Directors:  </a:t>
            </a:r>
            <a:endParaRPr lang="en-US" sz="1800" dirty="0">
              <a:solidFill>
                <a:schemeClr val="tx1"/>
              </a:solidFill>
            </a:endParaRPr>
          </a:p>
          <a:p>
            <a:pPr>
              <a:lnSpc>
                <a:spcPct val="150000"/>
              </a:lnSpc>
              <a:buClr>
                <a:srgbClr val="EAB71F"/>
              </a:buClr>
              <a:buFont typeface="Courier New" panose="02070309020205020404" pitchFamily="49" charset="0"/>
              <a:buChar char="o"/>
            </a:pPr>
            <a:r>
              <a:rPr lang="en-US" sz="1800" b="1" dirty="0">
                <a:solidFill>
                  <a:schemeClr val="tx1"/>
                </a:solidFill>
              </a:rPr>
              <a:t>LCIF Chairperson: </a:t>
            </a:r>
            <a:r>
              <a:rPr lang="en-US" sz="1800" b="1" dirty="0">
                <a:solidFill>
                  <a:schemeClr val="tx1"/>
                </a:solidFill>
                <a:highlight>
                  <a:srgbClr val="FFFF00"/>
                </a:highlight>
              </a:rPr>
              <a:t>&lt; Typically, Immediate Past President&gt;</a:t>
            </a:r>
          </a:p>
          <a:p>
            <a:pPr>
              <a:lnSpc>
                <a:spcPct val="150000"/>
              </a:lnSpc>
              <a:buClr>
                <a:srgbClr val="EAB71F"/>
              </a:buClr>
              <a:buFont typeface="Courier New" panose="02070309020205020404" pitchFamily="49" charset="0"/>
              <a:buChar char="o"/>
            </a:pPr>
            <a:r>
              <a:rPr lang="en-US" sz="1800" b="1" dirty="0">
                <a:solidFill>
                  <a:schemeClr val="tx1"/>
                </a:solidFill>
              </a:rPr>
              <a:t>Marketing/Communication Chairperson: </a:t>
            </a:r>
            <a:endParaRPr lang="en-US" sz="1800" dirty="0">
              <a:solidFill>
                <a:schemeClr val="tx1"/>
              </a:solidFill>
            </a:endParaRPr>
          </a:p>
          <a:p>
            <a:pPr>
              <a:lnSpc>
                <a:spcPct val="150000"/>
              </a:lnSpc>
              <a:buClr>
                <a:srgbClr val="EAB71F"/>
              </a:buClr>
              <a:buFont typeface="Courier New" panose="02070309020205020404" pitchFamily="49" charset="0"/>
              <a:buChar char="o"/>
            </a:pPr>
            <a:r>
              <a:rPr lang="en-US" sz="1800" b="1" dirty="0">
                <a:solidFill>
                  <a:schemeClr val="tx1"/>
                </a:solidFill>
              </a:rPr>
              <a:t>Service Chairperson: </a:t>
            </a:r>
            <a:endParaRPr lang="en-US" sz="1800" dirty="0">
              <a:solidFill>
                <a:schemeClr val="tx1"/>
              </a:solidFill>
            </a:endParaRPr>
          </a:p>
          <a:p>
            <a:pPr>
              <a:lnSpc>
                <a:spcPct val="150000"/>
              </a:lnSpc>
              <a:buClr>
                <a:srgbClr val="EAB71F"/>
              </a:buClr>
              <a:buFont typeface="Courier New" panose="02070309020205020404" pitchFamily="49" charset="0"/>
              <a:buChar char="o"/>
            </a:pPr>
            <a:r>
              <a:rPr lang="en-US" sz="1800" b="1" dirty="0">
                <a:solidFill>
                  <a:schemeClr val="tx1"/>
                </a:solidFill>
              </a:rPr>
              <a:t>Lion Tamer*: </a:t>
            </a:r>
            <a:endParaRPr lang="en-US" sz="1800" dirty="0">
              <a:solidFill>
                <a:schemeClr val="tx1"/>
              </a:solidFill>
            </a:endParaRPr>
          </a:p>
          <a:p>
            <a:pPr>
              <a:lnSpc>
                <a:spcPct val="150000"/>
              </a:lnSpc>
              <a:buClr>
                <a:srgbClr val="EAB71F"/>
              </a:buClr>
              <a:buFont typeface="Courier New" panose="02070309020205020404" pitchFamily="49" charset="0"/>
              <a:buChar char="o"/>
            </a:pPr>
            <a:r>
              <a:rPr lang="en-US" sz="1800" b="1" dirty="0">
                <a:solidFill>
                  <a:schemeClr val="tx1"/>
                </a:solidFill>
              </a:rPr>
              <a:t>Tail Twister*: </a:t>
            </a:r>
            <a:endParaRPr lang="en-US" sz="1800" dirty="0">
              <a:solidFill>
                <a:schemeClr val="tx1"/>
              </a:solidFill>
            </a:endParaRPr>
          </a:p>
        </p:txBody>
      </p:sp>
      <p:sp>
        <p:nvSpPr>
          <p:cNvPr id="3" name="TextBox 2">
            <a:extLst>
              <a:ext uri="{FF2B5EF4-FFF2-40B4-BE49-F238E27FC236}">
                <a16:creationId xmlns:a16="http://schemas.microsoft.com/office/drawing/2014/main" id="{B4A2B6B4-E089-A75B-F7FA-225D9FBADC4B}"/>
              </a:ext>
            </a:extLst>
          </p:cNvPr>
          <p:cNvSpPr txBox="1"/>
          <p:nvPr/>
        </p:nvSpPr>
        <p:spPr>
          <a:xfrm>
            <a:off x="6096000" y="5791200"/>
            <a:ext cx="1096775" cy="553998"/>
          </a:xfrm>
          <a:prstGeom prst="rect">
            <a:avLst/>
          </a:prstGeom>
          <a:noFill/>
        </p:spPr>
        <p:txBody>
          <a:bodyPr wrap="none" rtlCol="0">
            <a:spAutoFit/>
          </a:bodyPr>
          <a:lstStyle/>
          <a:p>
            <a:r>
              <a:rPr lang="en-US" sz="3000" dirty="0"/>
              <a:t>*</a:t>
            </a:r>
            <a:r>
              <a:rPr lang="en-US" sz="1600" dirty="0"/>
              <a:t>Optional</a:t>
            </a:r>
            <a:endParaRPr lang="en-US" sz="3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Elections</a:t>
            </a:r>
            <a:endParaRPr lang="en-US" dirty="0"/>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n-US" sz="2000" dirty="0"/>
              <a:t>Officers are elected annually</a:t>
            </a:r>
          </a:p>
          <a:p>
            <a:pPr>
              <a:lnSpc>
                <a:spcPct val="200000"/>
              </a:lnSpc>
              <a:buClr>
                <a:srgbClr val="EAB71F"/>
              </a:buClr>
              <a:buFont typeface="Courier New" panose="02070309020205020404" pitchFamily="49" charset="0"/>
              <a:buChar char="o"/>
            </a:pPr>
            <a:r>
              <a:rPr lang="en-US" sz="2000" dirty="0"/>
              <a:t>Club president appoints a nomination committee in March</a:t>
            </a:r>
          </a:p>
          <a:p>
            <a:pPr>
              <a:lnSpc>
                <a:spcPct val="200000"/>
              </a:lnSpc>
              <a:buClr>
                <a:srgbClr val="EAB71F"/>
              </a:buClr>
              <a:buFont typeface="Courier New" panose="02070309020205020404" pitchFamily="49" charset="0"/>
              <a:buChar char="o"/>
            </a:pPr>
            <a:r>
              <a:rPr lang="en-US" sz="2000" dirty="0"/>
              <a:t>The nomination committee selects candidates</a:t>
            </a:r>
          </a:p>
          <a:p>
            <a:pPr>
              <a:lnSpc>
                <a:spcPct val="200000"/>
              </a:lnSpc>
              <a:buClr>
                <a:srgbClr val="EAB71F"/>
              </a:buClr>
              <a:buFont typeface="Courier New" panose="02070309020205020404" pitchFamily="49" charset="0"/>
              <a:buChar char="o"/>
            </a:pPr>
            <a:r>
              <a:rPr lang="en-US" sz="2000" dirty="0"/>
              <a:t>The club votes on slate of officers in April</a:t>
            </a:r>
          </a:p>
          <a:p>
            <a:pPr>
              <a:lnSpc>
                <a:spcPct val="200000"/>
              </a:lnSpc>
              <a:buClr>
                <a:srgbClr val="EAB71F"/>
              </a:buClr>
              <a:buFont typeface="Courier New" panose="02070309020205020404" pitchFamily="49" charset="0"/>
              <a:buChar char="o"/>
            </a:pPr>
            <a:r>
              <a:rPr lang="en-US" sz="2000" dirty="0"/>
              <a:t>Club Secretary reports new officers to LCI NLT May 15th</a:t>
            </a:r>
          </a:p>
          <a:p>
            <a:pPr>
              <a:lnSpc>
                <a:spcPct val="200000"/>
              </a:lnSpc>
              <a:buClr>
                <a:srgbClr val="EAB71F"/>
              </a:buClr>
              <a:buFont typeface="Courier New" panose="02070309020205020404" pitchFamily="49" charset="0"/>
              <a:buChar char="o"/>
            </a:pPr>
            <a:r>
              <a:rPr lang="en-US" sz="2000" dirty="0"/>
              <a:t>The term begins July 1st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Awards</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While service is its own reward, special accomplishments and milestones should be recognized and celebrated. The awards below are awards that all Lions can achieve. </a:t>
            </a:r>
          </a:p>
          <a:p>
            <a:pPr>
              <a:lnSpc>
                <a:spcPct val="200000"/>
              </a:lnSpc>
              <a:buClr>
                <a:srgbClr val="EAB71F"/>
              </a:buClr>
              <a:buFont typeface="Courier New" panose="02070309020205020404" pitchFamily="49" charset="0"/>
              <a:buChar char="o"/>
            </a:pPr>
            <a:r>
              <a:rPr lang="en-US" sz="2000" dirty="0"/>
              <a:t>Membership Keys</a:t>
            </a:r>
          </a:p>
          <a:p>
            <a:pPr>
              <a:lnSpc>
                <a:spcPct val="200000"/>
              </a:lnSpc>
              <a:buClr>
                <a:srgbClr val="EAB71F"/>
              </a:buClr>
              <a:buFont typeface="Courier New" panose="02070309020205020404" pitchFamily="49" charset="0"/>
              <a:buChar char="o"/>
            </a:pPr>
            <a:r>
              <a:rPr lang="en-US" sz="2000" dirty="0"/>
              <a:t>Chevrons – years of service</a:t>
            </a:r>
          </a:p>
          <a:p>
            <a:pPr>
              <a:lnSpc>
                <a:spcPct val="200000"/>
              </a:lnSpc>
              <a:buClr>
                <a:srgbClr val="EAB71F"/>
              </a:buClr>
              <a:buFont typeface="Courier New" panose="02070309020205020404" pitchFamily="49" charset="0"/>
              <a:buChar char="o"/>
            </a:pPr>
            <a:r>
              <a:rPr lang="en-US" sz="2000" dirty="0"/>
              <a:t>Member Sponsor Recognition</a:t>
            </a:r>
          </a:p>
          <a:p>
            <a:pPr>
              <a:lnSpc>
                <a:spcPct val="200000"/>
              </a:lnSpc>
              <a:buClr>
                <a:srgbClr val="EAB71F"/>
              </a:buClr>
              <a:buFont typeface="Courier New" panose="02070309020205020404" pitchFamily="49" charset="0"/>
              <a:buChar char="o"/>
            </a:pPr>
            <a:r>
              <a:rPr lang="en-US" sz="2000" dirty="0"/>
              <a:t>Extension Awards</a:t>
            </a:r>
          </a:p>
        </p:txBody>
      </p:sp>
      <p:pic>
        <p:nvPicPr>
          <p:cNvPr id="5" name="Picture 4" descr="A collection of gold and silver medals&#10;&#10;AI-generated content may be incorrect.">
            <a:extLst>
              <a:ext uri="{FF2B5EF4-FFF2-40B4-BE49-F238E27FC236}">
                <a16:creationId xmlns:a16="http://schemas.microsoft.com/office/drawing/2014/main" id="{F6A1548D-8595-15CB-721D-ABD8C714C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209800"/>
            <a:ext cx="4834992" cy="3958747"/>
          </a:xfrm>
          <a:prstGeom prst="rect">
            <a:avLst/>
          </a:prstGeom>
        </p:spPr>
      </p:pic>
    </p:spTree>
    <p:extLst>
      <p:ext uri="{BB962C8B-B14F-4D97-AF65-F5344CB8AC3E}">
        <p14:creationId xmlns:p14="http://schemas.microsoft.com/office/powerpoint/2010/main" val="2933648662"/>
      </p:ext>
    </p:extLst>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3775</TotalTime>
  <Words>2284</Words>
  <Application>Microsoft Office PowerPoint</Application>
  <PresentationFormat>On-screen Show (4:3)</PresentationFormat>
  <Paragraphs>334</Paragraphs>
  <Slides>39</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Courier New</vt:lpstr>
      <vt:lpstr>Helvetica</vt:lpstr>
      <vt:lpstr>Wingdings</vt:lpstr>
      <vt:lpstr>ヒラギノ角ゴ Pro W3</vt:lpstr>
      <vt:lpstr>LCI Eco Template</vt:lpstr>
      <vt:lpstr>New Member Orientation</vt:lpstr>
      <vt:lpstr>New Member Orientation Summary</vt:lpstr>
      <vt:lpstr>Who Lions Are</vt:lpstr>
      <vt:lpstr>Who Lions Are</vt:lpstr>
      <vt:lpstr>Your Club</vt:lpstr>
      <vt:lpstr>Background</vt:lpstr>
      <vt:lpstr>Club Officers</vt:lpstr>
      <vt:lpstr>Elections</vt:lpstr>
      <vt:lpstr>Awards</vt:lpstr>
      <vt:lpstr>Service Project Ideas - Vision Screening</vt:lpstr>
      <vt:lpstr>Service Project Ideas - Pill Bottle Recycling</vt:lpstr>
      <vt:lpstr>PowerPoint Presentation</vt:lpstr>
      <vt:lpstr>Celebrating Service</vt:lpstr>
      <vt:lpstr>Fundraising</vt:lpstr>
      <vt:lpstr>Membership Benefits</vt:lpstr>
      <vt:lpstr>Meetings</vt:lpstr>
      <vt:lpstr>Dues and Budgets</vt:lpstr>
      <vt:lpstr>How We Communicate</vt:lpstr>
      <vt:lpstr>PowerPoint Presentation</vt:lpstr>
      <vt:lpstr>Organizational Structure</vt:lpstr>
      <vt:lpstr>District Leadership (July 1, 2025 – June 30, 2026)</vt:lpstr>
      <vt:lpstr>District Conferences and State Convention</vt:lpstr>
      <vt:lpstr>How the District and Multiple District Communicate</vt:lpstr>
      <vt:lpstr>PowerPoint Presentation</vt:lpstr>
      <vt:lpstr>History</vt:lpstr>
      <vt:lpstr>Name and Logo</vt:lpstr>
      <vt:lpstr>Lions Clubs International Organizational Structure</vt:lpstr>
      <vt:lpstr>PowerPoint Presentation</vt:lpstr>
      <vt:lpstr>One of Several LionsUSA Resources</vt:lpstr>
      <vt:lpstr>LCI Organizational Structure (Continued)</vt:lpstr>
      <vt:lpstr>International Convention</vt:lpstr>
      <vt:lpstr>International Headquarters</vt:lpstr>
      <vt:lpstr>Lions Clubs International Foundation (LCIF)</vt:lpstr>
      <vt:lpstr>Lions Clubs International Foundation (LCIF)</vt:lpstr>
      <vt:lpstr>Leadership</vt:lpstr>
      <vt:lpstr>Service Activities</vt:lpstr>
      <vt:lpstr>Membership Development</vt:lpstr>
      <vt:lpstr>Communications</vt:lpstr>
      <vt:lpstr>Welcome to your Lions Club!</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Glen Logan</cp:lastModifiedBy>
  <cp:revision>166</cp:revision>
  <dcterms:created xsi:type="dcterms:W3CDTF">2011-03-29T14:17:54Z</dcterms:created>
  <dcterms:modified xsi:type="dcterms:W3CDTF">2025-11-20T20:29:56Z</dcterms:modified>
</cp:coreProperties>
</file>